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96" r:id="rId3"/>
    <p:sldId id="277" r:id="rId4"/>
    <p:sldId id="324" r:id="rId5"/>
    <p:sldId id="348" r:id="rId6"/>
    <p:sldId id="355" r:id="rId7"/>
    <p:sldId id="354" r:id="rId8"/>
    <p:sldId id="349" r:id="rId9"/>
    <p:sldId id="329" r:id="rId10"/>
    <p:sldId id="304" r:id="rId11"/>
    <p:sldId id="344" r:id="rId12"/>
    <p:sldId id="356" r:id="rId13"/>
    <p:sldId id="362" r:id="rId14"/>
    <p:sldId id="361" r:id="rId15"/>
    <p:sldId id="358" r:id="rId16"/>
    <p:sldId id="359" r:id="rId17"/>
    <p:sldId id="352" r:id="rId18"/>
    <p:sldId id="36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3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5"/>
    <p:restoredTop sz="94674"/>
  </p:normalViewPr>
  <p:slideViewPr>
    <p:cSldViewPr>
      <p:cViewPr>
        <p:scale>
          <a:sx n="93" d="100"/>
          <a:sy n="93" d="100"/>
        </p:scale>
        <p:origin x="-66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F75E06-0A5E-4CAA-8F8A-297BCF7E436D}" type="datetimeFigureOut">
              <a:rPr lang="en-US" smtClean="0"/>
              <a:t>5/7/2019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C57AF4-F36E-457A-989A-6FA35E5DC5A2}" type="slidenum">
              <a:rPr lang="en-US" smtClean="0"/>
              <a:t>‹#›</a:t>
            </a:fld>
            <a:endParaRPr lang="en-US"/>
          </a:p>
        </p:txBody>
      </p:sp>
    </p:spTree>
    <p:extLst>
      <p:ext uri="{BB962C8B-B14F-4D97-AF65-F5344CB8AC3E}">
        <p14:creationId xmlns:p14="http://schemas.microsoft.com/office/powerpoint/2010/main" val="913405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765619-3F75-4596-89BF-B666214D6BF8}" type="datetimeFigureOut">
              <a:rPr lang="en-US" smtClean="0"/>
              <a:t>5/7/2019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83237D-443A-4BFA-B304-0DBE68EF1424}" type="slidenum">
              <a:rPr lang="en-US" smtClean="0"/>
              <a:t>‹#›</a:t>
            </a:fld>
            <a:endParaRPr lang="en-US"/>
          </a:p>
        </p:txBody>
      </p:sp>
    </p:spTree>
    <p:extLst>
      <p:ext uri="{BB962C8B-B14F-4D97-AF65-F5344CB8AC3E}">
        <p14:creationId xmlns:p14="http://schemas.microsoft.com/office/powerpoint/2010/main" val="784891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3237D-443A-4BFA-B304-0DBE68EF1424}" type="slidenum">
              <a:rPr lang="en-US" smtClean="0"/>
              <a:t>1</a:t>
            </a:fld>
            <a:endParaRPr lang="en-US"/>
          </a:p>
        </p:txBody>
      </p:sp>
    </p:spTree>
    <p:extLst>
      <p:ext uri="{BB962C8B-B14F-4D97-AF65-F5344CB8AC3E}">
        <p14:creationId xmlns:p14="http://schemas.microsoft.com/office/powerpoint/2010/main" val="216525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CA49BD-9980-4659-8179-40264CD5456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410783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CA49BD-9980-4659-8179-40264CD5456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415744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CA49BD-9980-4659-8179-40264CD5456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295711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CA49BD-9980-4659-8179-40264CD5456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211863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CA49BD-9980-4659-8179-40264CD54562}" type="datetimeFigureOut">
              <a:rPr lang="en-US" smtClean="0"/>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118295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CA49BD-9980-4659-8179-40264CD54562}"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57154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CA49BD-9980-4659-8179-40264CD54562}" type="datetimeFigureOut">
              <a:rPr lang="en-US" smtClean="0"/>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1841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CA49BD-9980-4659-8179-40264CD54562}" type="datetimeFigureOut">
              <a:rPr lang="en-US" smtClean="0"/>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3729304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A49BD-9980-4659-8179-40264CD54562}" type="datetimeFigureOut">
              <a:rPr lang="en-US" smtClean="0"/>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335493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A49BD-9980-4659-8179-40264CD54562}"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213340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A49BD-9980-4659-8179-40264CD54562}" type="datetimeFigureOut">
              <a:rPr lang="en-US" smtClean="0"/>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52ABCA-90DD-4409-971E-07511FEC307F}" type="slidenum">
              <a:rPr lang="en-US" smtClean="0"/>
              <a:t>‹#›</a:t>
            </a:fld>
            <a:endParaRPr lang="en-US"/>
          </a:p>
        </p:txBody>
      </p:sp>
    </p:spTree>
    <p:extLst>
      <p:ext uri="{BB962C8B-B14F-4D97-AF65-F5344CB8AC3E}">
        <p14:creationId xmlns:p14="http://schemas.microsoft.com/office/powerpoint/2010/main" val="208078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A49BD-9980-4659-8179-40264CD54562}" type="datetimeFigureOut">
              <a:rPr lang="en-US" smtClean="0"/>
              <a:t>5/7/2019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2ABCA-90DD-4409-971E-07511FEC307F}" type="slidenum">
              <a:rPr lang="en-US" smtClean="0"/>
              <a:t>‹#›</a:t>
            </a:fld>
            <a:endParaRPr lang="en-US"/>
          </a:p>
        </p:txBody>
      </p:sp>
    </p:spTree>
    <p:extLst>
      <p:ext uri="{BB962C8B-B14F-4D97-AF65-F5344CB8AC3E}">
        <p14:creationId xmlns:p14="http://schemas.microsoft.com/office/powerpoint/2010/main" val="1105451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tiff"/><Relationship Id="rId1" Type="http://schemas.openxmlformats.org/officeDocument/2006/relationships/slideLayout" Target="../slideLayouts/slideLayout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43400" y="3962400"/>
            <a:ext cx="4343400" cy="1762125"/>
          </a:xfrm>
        </p:spPr>
        <p:txBody>
          <a:bodyPr>
            <a:normAutofit/>
          </a:bodyPr>
          <a:lstStyle/>
          <a:p>
            <a:pPr algn="r"/>
            <a:r>
              <a:rPr lang="en-US" sz="3200" b="1" dirty="0" smtClean="0">
                <a:solidFill>
                  <a:srgbClr val="77933C"/>
                </a:solidFill>
              </a:rPr>
              <a:t>Roy Lichtenstein</a:t>
            </a:r>
            <a:endParaRPr lang="en-US" sz="4000" b="1" dirty="0">
              <a:solidFill>
                <a:srgbClr val="77933C"/>
              </a:solidFill>
            </a:endParaRPr>
          </a:p>
        </p:txBody>
      </p:sp>
      <p:sp>
        <p:nvSpPr>
          <p:cNvPr id="3" name="Subtitle 2"/>
          <p:cNvSpPr>
            <a:spLocks noGrp="1"/>
          </p:cNvSpPr>
          <p:nvPr>
            <p:ph type="subTitle" idx="4294967295"/>
          </p:nvPr>
        </p:nvSpPr>
        <p:spPr>
          <a:xfrm>
            <a:off x="3657600" y="5257800"/>
            <a:ext cx="5057632" cy="1752600"/>
          </a:xfrm>
        </p:spPr>
        <p:txBody>
          <a:bodyPr/>
          <a:lstStyle/>
          <a:p>
            <a:pPr marL="0" indent="0" algn="r">
              <a:buNone/>
            </a:pPr>
            <a:r>
              <a:rPr lang="en-US" dirty="0" smtClean="0">
                <a:solidFill>
                  <a:schemeClr val="accent3">
                    <a:lumMod val="75000"/>
                  </a:schemeClr>
                </a:solidFill>
              </a:rPr>
              <a:t>Superhero self-portrait</a:t>
            </a:r>
            <a:endParaRPr lang="en-US" dirty="0">
              <a:solidFill>
                <a:schemeClr val="accent3">
                  <a:lumMod val="75000"/>
                </a:schemeClr>
              </a:solidFill>
            </a:endParaRPr>
          </a:p>
        </p:txBody>
      </p:sp>
      <p:sp>
        <p:nvSpPr>
          <p:cNvPr id="5" name="TextBox 4"/>
          <p:cNvSpPr txBox="1"/>
          <p:nvPr/>
        </p:nvSpPr>
        <p:spPr>
          <a:xfrm>
            <a:off x="457200" y="685800"/>
            <a:ext cx="1490536" cy="369332"/>
          </a:xfrm>
          <a:prstGeom prst="rect">
            <a:avLst/>
          </a:prstGeom>
          <a:noFill/>
        </p:spPr>
        <p:txBody>
          <a:bodyPr wrap="none" rtlCol="0">
            <a:spAutoFit/>
          </a:bodyPr>
          <a:lstStyle/>
          <a:p>
            <a:r>
              <a:rPr lang="en-US" dirty="0" smtClean="0">
                <a:solidFill>
                  <a:schemeClr val="accent3">
                    <a:lumMod val="75000"/>
                  </a:schemeClr>
                </a:solidFill>
              </a:rPr>
              <a:t> 3 to 5</a:t>
            </a:r>
            <a:r>
              <a:rPr lang="en-US" baseline="30000" dirty="0" smtClean="0">
                <a:solidFill>
                  <a:schemeClr val="accent3">
                    <a:lumMod val="75000"/>
                  </a:schemeClr>
                </a:solidFill>
              </a:rPr>
              <a:t>th</a:t>
            </a:r>
            <a:r>
              <a:rPr lang="en-US" dirty="0" smtClean="0">
                <a:solidFill>
                  <a:schemeClr val="accent3">
                    <a:lumMod val="75000"/>
                  </a:schemeClr>
                </a:solidFill>
              </a:rPr>
              <a:t> grade</a:t>
            </a:r>
            <a:endParaRPr lang="en-US" dirty="0">
              <a:solidFill>
                <a:schemeClr val="accent3">
                  <a:lumMod val="75000"/>
                </a:schemeClr>
              </a:solidFill>
            </a:endParaRPr>
          </a:p>
        </p:txBody>
      </p:sp>
      <p:sp>
        <p:nvSpPr>
          <p:cNvPr id="7" name="AutoShape 4" descr="data:image/jpeg;base64,/9j/4AAQSkZJRgABAQAAAQABAAD/2wCEAAkGBxQSEhQUEhQUFBUUFBQUFBQUDxQUFA8UFBQWFhQUFBQYHCggGBolHBQUITEhJSkrLi4uFx8zODMsNygtLisBCgoKDg0OFxAQGiwkHBwsLCwsLCwsLCwsLCwsLCwsLCwsLCwsLCwsLCwsLCwsLCwsLCwsLCwsLCwsLCwsLCwsLP/AABEIAOsA1gMBEQACEQEDEQH/xAAaAAADAQEBAQAAAAAAAAAAAAAAAQIDBAUG/8QARxAAAgECAgUHBwgJAgcAAAAAAAECAxEEMRIhQVFxBQYTYYGRsRQiMlKSocEWQkNTctHS8BUjYnOCg6LT4ZOyJJSjwsPk8f/EABoBAQEBAQEBAQAAAAAAAAAAAAABAgMEBQf/xAA1EQEAAQMBBQUGBgIDAQAAAAAAAQIDERIEITFBUQUTFJGhFVJhcbHRMkKB0uHwksEigvEz/9oADAMBAAIRAxEAPwD1KOHUYqyPz2quZqfbt0xMt6Nk8l3IkV6fi7Tbh1U6MevXw1Fp083OY+C1CN8vA1Nyj3WdDSNOL2DXb900tPJI7jc93jOlnCJYeO1PsZynRDWAsPT3X4mZu0Rwg0ycqcdy7jn3sdF0DoI+qu41qjHD6ppJUIequ4zTc3b/AKk0LWCpv5qOlN3PH64SaT8np5NJ8Ea723HXzlNEh06eWia8TRwwvdyz6CG5HOb853fWV7sdBH1UZ8RXHP1le7iVdHD1V3DxVc8Z9ZTu4N04equ9/ea8TOP5n7ndjoovNW7TPiKus+cndwjyaH5Z08TV1nzk0Dyanti/aN07Zjjq/wApSbaVQjut2s51bXVPCZ/yle7g3h4nLxN335817uDVCJrxVyYxqnzlO7geTreI2i5PGurzNDlxDSfmtvf1HSbtccK585bpsxO+YeZi6Kb9FX2uy1nSi/c51T5yzVbpjk6Xkjhzlu1CoLWiTwdZdlO2osTG5ykpfEzMrDaGZjMo20tR2zOmIYxvZX13OdU72i1nKWjjInIa6R0itjBuRKq1iE31nJUhSfA1EhdgmVNozkK5cBgWhlkRe81kNpED0QmQ4kVE0WFgtAsGXnVYWlLids7odY3xDCpn2G44OV1rNao8DEc0tFcrsqNQmGcQtVX+USYNMNFWfV3GdJpg+lf5QNMB1n1dxMGmB0z6u4Yg0wFiH1Ps/wAlxBohosQ+ruf3kxHRNBqtw9/3mZiDSrpupE0mknWe73/4Gk0jpOr3/wCBgwpVVufeTBpkdMt39X+Bpg0yjpf2X3o1p+JpLpOp94wuD6S2x94waTVXen7iYTSPKv2X7jWn4mg1i+qXu+8afiaDeIXX7jOJTSjpl1lxK6ZOdVJ5auPwLTT1lMS5aru7m43OkcHNKGvsOkTuc7jWuvR+yjNPMt8Gciw6EihogtERpFmZVLZUUiKGA0iZQ4xEyNGZAwEA2AkgHYAAZArlEMqmwC4EtlgTpFwJci4VnUZqlyuNayy+yjNPMt8Gciw6IRoXYyGgikRSAtEDILiiShxJIbAEA0iB2ARRLYCKq0ZRNyqTKFIQEVUsqBoQqGioWjcucOd1rWWXBGKS3wZTNw6IRoaGQkBcSSCxMiiCkiB3AAhogaCqZAIIGgIkaUgLRBEihIBSZYCCgBXKEVDgsyS5XeSsR8EShqjgwkbhtKRRqZCSAuJJDIGBcUSQNECSKKREEUJU2A0SQBEyRYUWAaJImSKEUDQCsFFgJaKhJFU8icXC7yXiPgvAlDdvg5WdW1WIKRA0iCkAIgpEFRIGwEkAwHEkgkhCmggATAAGBLKqWUNEQ2gCIkTJFEpFVMyw5XeTSqvh4GaVt8HO4nTLa7EDSIHYgaQABSRA0QMAAACIkUyAAQFWIFYoZBLRYElDiwGwJbATKCwVnM1Djd5N8Ts4GKFt8HLI6w6KiZkXEkhkABLNC4mQ0QO4BcAAcSSKATAVgG2AmwGA7ERFjWVCQCuBLZQNgVsIMKz1dp0pcbs72lR58WZh0o4QxsbaXFEkXFmZDZAAJlFIgYA0QIoogqJJDAGQACAbQAEDASKCwVLRRFihWKKRBnXWrtNUcXnu8VT+JIdbfBlc02qJENAURQmAMKcWSUWyQDYAih3IKRAEAUDEAQFECCBgCQUASyiShMoSYkRjJakatxvl57vE55Eh0t/hZG3RojKACiKSAsii4QNgUmQJsoEyCrgMgIiQ5EgTEsiyBXAVyodyKAEywIKCwCsUcmOdrHW04XXRPZwMQ3b/AAoSLl0URDsAEU0FUyBMIEBaIJKEwKTCrRlAmAMAsA2yQJNBIAYDciYC0i4EplFIgGBx49ZHa04XXRNeC8DnDpb/AAoK0LgUiIqxGhYAuFNhA0A0A7EyBoBICrgDILhkSQMAsEJxGVFhlESNQqbFVegZymQqe5M1vlJqgnFrYXTPRNcdXLiOUKUJWqVKcHa9pVIp232bOlOz3aozTTM/o6UUV1xmmJn9HFj+V6EmoxrQbtpOzukvtZbcjta2W9ETVNE4c7ti7G+aZfOc4OcuIjXnCnLQjB6Kjowley1y1rafU2PY7U2aZqjOd76ux7FaqsxVVGZn5udc8cRbX0T63Sz7mdvZ9jOcOs9m2eWfNoue1f1KH+nL8RrwNnox7Kte9V5/wl89MRe9qXDotXjf/wCknYLHRr2XZ6z5h89MRq1Ul/Kz95n2dY6L7Ms9Z8zp89a+2NKX8El4SOc9l2eWfMns21ymf7+jelz4mvSo03wlON9+1iezLXLLnV2ZGd1c+gnz4qbKNNZ5uUuBI7LtdZI7Lp51yIc+am2jTfByXxY9l2s53k9l08q59FT59Tv5tGmuMpPwaLPZlqSnsuOdc+jN8+K31dLum937XHvJHZdnrLfsy370+n2c2I534mWThD7NNX/qv+WdKezrEcs/q609nWaeOZ+c/bDmnzmxT+lfZCCXuR0jYrEflhuNhsR+X1lM+cmKas60+yy8Ea8LZ92CNisROdI+UmK+ul22fijM7HYn8sL4Ox7rorc7sTK1pRhbPRgvO63pX9xyp7O2eOMZ/VinYLMcYz+rKfOnFP6W3CEF8Dcdn7PH5fWWo2Kx7vrIXOjFfWv2IfhHgNn936/c8DY931n7r+VmK+sXHoqf4Sez9n931n7s+AsdPWfucuduKf0iXClT+4ez9n936pHZ9iOXrLNc6cV9b/06f4TXgNn936teBse76z9ylznxb+mkuCivBGo2OxHCmCNhse79WM+XcS3d16vZUkvcjUbPaj8seTpGyWYjGiPJj09ap86rP+KcjpFFEcIhrRao5RHklYao9TTTeyTs32PWy7km5bjf0N8nz9Wbey1KVu1tLwLqZi/RPOPOHVyBRvWlF2TUJX0tetSisthw2qqYtxMdfu8faFU6ImOqOU4OeJrXsn0k9Tb9Z5ZmtnxTZox0h6dnnTYox0V+iHZelr2qMbPqWlJP3HWK4Sdp3z/P+olX6Cnun7NPw6QupnxlPw9f2rfIEvW74x/ETWkbbHT++QqcgSj85dqS/wC4aoWNtpnl/fIv0DLbLsVNv42Go8ZHT1Jchz26fs0/7g1L4un4ev7Q+RHtk1vvTy9mTGU8Z8PX7xBy5Kgvnub3JSXhCQysbTXPLHl94ZywEVrd0ut1P7Iy1F6qd32/cmOHov5/9c/7Ay3rvRy9I/c3jydT+d0n8KlqW+TnCCS67ky5zfrnhj0/1Mz6Lli6NJeZCMpZb++UrpcFf7SGMpFq7c/FO7+9PrOPkyhy27+fRoTSVrdFFNdaln33GludkjH/ABrqifmt8sU39BSj/JhLwUX7xhnwtcfnnzn+TXKdLbSp/wDLJe/pH4DCTs9z3p/y/g3jaD+jp+xbwiSYlmLN6Oc+f8kq+Gz6OF/3tXwdKxmYq6taL/DVPlH7h5RQ9WC7f/XJNNX9/wDTu73Wf7/3JVqeyNP2o/GkXE/H+/qTRc6z6/uS6tPdH2qb/wDAWIn+/wDppufH1/ePKqayjSfGLfhSRcSd1c6z/f8AtIXKaVraK+xGokuzpEhpa7iZ/nH7ZZ1OVG85v/Qpp992xpWNniI4essf0lL1qnDpbLuikXS14enpHl92EsRe94xbebbm33uRrDpFGOEz6fZ18gX6V6Op6D7tKJw2rHdxnr93h7RiJojPX7o5dX/E1v3s/E1sv/wo+UPRsf8A8aPlDhO71AIRABTIYAMCxTAsRcKhNxd02nvTsEmmJ3TDV4ufrz9uX3kwzFq37seTIrpiAFwLEMEVMCwMCwTAC4ABYIVgCwMHYGBYLgWCYAHr81EunldX/VP/AHRPJt0z3UY6/wCpfL7T3UR8/uz5zwtiq32k898U/ib2Kc7PR8nfYKs2KXmHpy9uCCABpEXc1lQks4y9l/najMVU9UiunqcMNOWUJtb1BteAmuiOMwk3KInEzCJ02s4tcU0WKonhLUTE8DdCVr6MrLbouy/NmTVTwyaqc4yccPN2tGTurq0W7rehNdMcZhJrpjjLqpcjV5ZUp/xLR/3WOVW02aeNUOdW02o/NH1arkDEfV9Xpw+8xO2Wfe+qeKtdfqp83MR9Xlb6SG3+InjbHvekp4uz19JZS5FrrS/Vu0c3qa7N/YajarU4/wCXFuNotTjfxVDkGu1pKF01fNJ52tZ67knbLMTiZZnabUTiZVHm7ibpdHbrc42S63ck7bYx+L6pO12ev1b/ACWrb6fHTer3GPaFrpPkx4230lE+bVZbYPhPLvRY2+1PXyWNst/FEub1e17Reu1lNX46zUbbazxajareSjzexLt+rz3zgu/XqE7bYj831J2u1H5vqv5NYjJxiv5kPvJ4+z19JTxlrr6SJ82sQlfRi9drKrTb455CNvszznykjbLUzx9JafJavt6Ncaifhcz7Qs8s+SeNtcs+TOfNysstGWtZS37ddtRqNutc8rG12+ZfJyvfRtFv95Gzy29vuZfHWcZz6Hi7WM/6TiObuIg7dG5a2rwakuN1ks8y07bZq/Nj5pTtlmrfnHz3PY5nYdwVSUo2d1Gzi1La32Hi7RrirTFM/F8rtW5FU0xEvTxXNOFatUqVKjWk00orJJJWfXqOFntGbdumiI4OdnbqrdummmODmXJWGh5qpaVm/OlOTb2bLI1O036t+rH6PV396rfNWPk1WHpJ3VKmn9hbrGe8uzGJqlNVzGJqlU1Fu+hTva1+jjdLuMxNUc585SMxznzaRqPJauCsZmmEmmGvTy3vvM6I6M6ISsRL1n3jRHRdFPRTry3saITRCXVb2saYaimB0j3lxC4gkwLREGkMAUiYMHpjCYLpXvGmF0wTqF0mE6RcLgrhRpFwuEuTGIMQVy4XEDSYwmIFxgwekMJh18m4iSnq13zucb1ETS43aIml341eJ57b5le6WlWXmtrdYlMf8sOlqN752r6T4s+jTwh9SnhBIKAKTISpEQAUiAAABAlomZQIILBQAkVUtAyLAFgoYCKJZVK4AEDCujAvzjF3g5XOD18ZDUnvPHbl8uviifoGo/E6WeLwq/pPie6nhD6VHBmaaMiqRElcSSkmQMAAYDiiSkqAEQJsoACwMkABSKBsgGUQyqRVAMAK1wvpGK+DlXwe7i8keG3xfKr/ABMKq8w3T+J1s8Xi1l5z4ntp4PfTwZtGm4CQXKokFoksybJAAKIhBVJBFaJMmScRkyeiTJkihACKE0FJADRQgqWUIrSWwp3CS6MEry/O853ODlcnc9nFyskeO3GXy6+KZej3CPxOlp4VfN8We+nhD308GZpsyKaBK0ZZK5VNEQ0AyKEBomSWZG0chZlCsMqho0qSgYUBCYUpMsCSqQXJNFMhIEy7OTY+c+HxON6dzjd4PT5RyW081nm+bPE5R8zuJHFu1xeFiV5zXWz30cIfQo4QysabAVUSJLRIyyVitKIgQARVwlYkxlJg0wiopGZRaiTKZaOCM5ZyzlE1EtRKNE1lcolEuViQFARLRWk2KEkMgsUCWoiTLv5GheTv1HDaJxS435xD0OUllxPPafP5qavFk5t23zk3eT4s+lEYh9KN0EwqUytKREWpMmEwVwqkRFXIE2FgkVZXEjK4mZSWhllrKepLcZiN7MRvZSNQ1CSqEBnI00cWJSUFUgBFCCnDaJZl6PIy1y7DzbRwhwv8nbjIeauts40PFM71VF+rbXd2GqY3Z+K2+L5ZOzPovq43HcYAQXEkkrsZCZSFwiSZSZWoGcplEkaWAkRZWkRlUWSUlVyCoskwklJ6hHEhCZpRcCZMsLBJgZs02LlQNkwGmBLZR6fIb1yXUjzbTwh5to5PRxa82PF5nCnj+jwzxFSVqcuD8DtbpzELb/FD5Ro9r60AopEFRMyNTKJZViVwlYkxlmd7TSM4TCSqGFJAVpEwmApDBhqmZmGZQ5FiFwhmmhcYME2AkiiSqTYVLZTBxISbQR6/IcdbfUea/GcPJtM8Hfyo/NjqMznMRPKHhjjLmnNtSS2prvVhTVpKKopqzLy/0ZLXrXedu/h9CNpolgsJLczp3lPV17ynqXRdRdS5aU8JJ5JmZuRDM3aaeMuqtye0lqbe22uxypvRMy5034mZzO5jPBSXzWbi7TPNqL9HVM8NJa2mthYuRPNqm9RM4iTp4dvY+4lVcRzWquIji6qeD1ei+05Td+LhN6OrF0Xu3nTVDpFyOpeTS3Ma6TvqOodGW73DXBF2nqp4WXqk7yOqd9T1dPkbaVkstZy72Mzlz8RTE71TwDtfbuJF6M/BinaYzieDmlhZeqdYuU9XeL1HHKVQbdra8rdZdcRGVm7TEZyvyGW73oz3tLHiaOo8mcU7l7yJO/pqndLnnRedjpFUO1NyJ5oVFvYy6ohrXTHMnRd8n3DVGE7ymObWODluMzdp6uc7TRHNvT5PdtbRzm9HJxna4zuh24a1NZme8nOYje8l27VXIxmJUrdRimKpmZlKZaUVdO5mUiImGsKavkZyuIW6aEqUaSTyRmapWapOurZFcam1GCsyxETkwiS+OzrLVPCG8QLahyTA0TCkoKzJlFKmtWo1M7lhhOKuxE7oXAw61PiK2YbRijnMjSCJJCZLWWOBPFnURYVKiXKJkWEwyb8TaplkWEiZJoEyumjMkHIQkhLUM724cdV2Z2p3nNy4vXY6292Vw//Z"/>
          <p:cNvSpPr>
            <a:spLocks noChangeAspect="1" noChangeArrowheads="1"/>
          </p:cNvSpPr>
          <p:nvPr/>
        </p:nvSpPr>
        <p:spPr bwMode="auto">
          <a:xfrm>
            <a:off x="155575" y="-2560638"/>
            <a:ext cx="485775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s://www.jewishvirtuallibrary.org/jsource/images/People/lichten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278596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www.telephonewallpaper.com/artwork/roy-lichtenstein--mmaybe_p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012" y="1143000"/>
            <a:ext cx="2150389"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blogs.artinfo.com/artintheair/files/2012/10/Newsweek-cover-cr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1143000"/>
            <a:ext cx="3759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746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783" y="503501"/>
            <a:ext cx="1553899" cy="1553899"/>
          </a:xfrm>
          <a:prstGeom prst="rect">
            <a:avLst/>
          </a:prstGeom>
        </p:spPr>
      </p:pic>
      <p:sp>
        <p:nvSpPr>
          <p:cNvPr id="2" name="Rectangle 1"/>
          <p:cNvSpPr/>
          <p:nvPr/>
        </p:nvSpPr>
        <p:spPr>
          <a:xfrm>
            <a:off x="0" y="1752600"/>
            <a:ext cx="9144000" cy="1295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p:cNvSpPr txBox="1"/>
          <p:nvPr/>
        </p:nvSpPr>
        <p:spPr>
          <a:xfrm>
            <a:off x="991118" y="1905000"/>
            <a:ext cx="7162282" cy="1015663"/>
          </a:xfrm>
          <a:prstGeom prst="rect">
            <a:avLst/>
          </a:prstGeom>
          <a:noFill/>
        </p:spPr>
        <p:txBody>
          <a:bodyPr wrap="none" rtlCol="0">
            <a:spAutoFit/>
          </a:bodyPr>
          <a:lstStyle/>
          <a:p>
            <a:r>
              <a:rPr lang="en-US" sz="6000" b="1" dirty="0" smtClean="0">
                <a:solidFill>
                  <a:schemeClr val="bg1"/>
                </a:solidFill>
              </a:rPr>
              <a:t>Let’s make some ART!</a:t>
            </a:r>
            <a:endParaRPr lang="en-US" sz="6000" b="1" dirty="0">
              <a:solidFill>
                <a:schemeClr val="bg1"/>
              </a:solidFill>
            </a:endParaRPr>
          </a:p>
        </p:txBody>
      </p:sp>
      <p:sp>
        <p:nvSpPr>
          <p:cNvPr id="4" name="AutoShape 2" descr="http://upload.wikimedia.org/wikipedia/commons/e/ef/Halftoningcolor.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7559" y="3200400"/>
            <a:ext cx="3811313" cy="355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671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p:cNvSpPr txBox="1"/>
          <p:nvPr/>
        </p:nvSpPr>
        <p:spPr>
          <a:xfrm>
            <a:off x="2124563" y="457200"/>
            <a:ext cx="4657237" cy="584775"/>
          </a:xfrm>
          <a:prstGeom prst="rect">
            <a:avLst/>
          </a:prstGeom>
          <a:noFill/>
        </p:spPr>
        <p:txBody>
          <a:bodyPr wrap="none" rtlCol="0">
            <a:spAutoFit/>
          </a:bodyPr>
          <a:lstStyle/>
          <a:p>
            <a:r>
              <a:rPr lang="en-US" sz="3200" b="1" dirty="0" smtClean="0">
                <a:solidFill>
                  <a:schemeClr val="bg1"/>
                </a:solidFill>
              </a:rPr>
              <a:t>Find your superhero pose!</a:t>
            </a:r>
            <a:endParaRPr lang="en-US" sz="3200" b="1" dirty="0">
              <a:solidFill>
                <a:schemeClr val="bg1"/>
              </a:solidFill>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4876800"/>
            <a:ext cx="5380372" cy="177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477179"/>
            <a:ext cx="3006170" cy="220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196" y="1476603"/>
            <a:ext cx="2990803" cy="218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3953470"/>
            <a:ext cx="8153400" cy="1200329"/>
          </a:xfrm>
          <a:prstGeom prst="rect">
            <a:avLst/>
          </a:prstGeom>
          <a:noFill/>
        </p:spPr>
        <p:txBody>
          <a:bodyPr wrap="square" rtlCol="0">
            <a:spAutoFit/>
          </a:bodyPr>
          <a:lstStyle/>
          <a:p>
            <a:pPr algn="ctr"/>
            <a:r>
              <a:rPr lang="en-US" dirty="0" smtClean="0"/>
              <a:t>Choose your superhero pose and sketch it starting with your superhero head. </a:t>
            </a:r>
          </a:p>
          <a:p>
            <a:pPr algn="ctr"/>
            <a:r>
              <a:rPr lang="en-US" dirty="0" smtClean="0"/>
              <a:t>Trace it with a black sharpie.</a:t>
            </a:r>
          </a:p>
          <a:p>
            <a:pPr algn="ctr"/>
            <a:r>
              <a:rPr lang="en-US" b="1" dirty="0" smtClean="0">
                <a:solidFill>
                  <a:srgbClr val="77933C"/>
                </a:solidFill>
              </a:rPr>
              <a:t>Simplify</a:t>
            </a:r>
            <a:r>
              <a:rPr lang="en-US" b="1" dirty="0">
                <a:solidFill>
                  <a:srgbClr val="77933C"/>
                </a:solidFill>
              </a:rPr>
              <a:t>! Focus on large shapes, important </a:t>
            </a:r>
            <a:r>
              <a:rPr lang="en-US" b="1" dirty="0" smtClean="0">
                <a:solidFill>
                  <a:srgbClr val="77933C"/>
                </a:solidFill>
              </a:rPr>
              <a:t>features </a:t>
            </a:r>
            <a:r>
              <a:rPr lang="en-US" b="1" dirty="0">
                <a:solidFill>
                  <a:srgbClr val="77933C"/>
                </a:solidFill>
              </a:rPr>
              <a:t>and bold colors.</a:t>
            </a:r>
          </a:p>
          <a:p>
            <a:pPr algn="ctr"/>
            <a:endParaRPr lang="en-US" dirty="0"/>
          </a:p>
        </p:txBody>
      </p:sp>
    </p:spTree>
    <p:extLst>
      <p:ext uri="{BB962C8B-B14F-4D97-AF65-F5344CB8AC3E}">
        <p14:creationId xmlns:p14="http://schemas.microsoft.com/office/powerpoint/2010/main" val="1767701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762000"/>
            <a:ext cx="583957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00200" y="3733800"/>
            <a:ext cx="6324600" cy="2585323"/>
          </a:xfrm>
          <a:prstGeom prst="rect">
            <a:avLst/>
          </a:prstGeom>
        </p:spPr>
        <p:txBody>
          <a:bodyPr wrap="square">
            <a:spAutoFit/>
          </a:bodyPr>
          <a:lstStyle/>
          <a:p>
            <a:pPr algn="ctr"/>
            <a:r>
              <a:rPr lang="en-US" dirty="0" smtClean="0"/>
              <a:t>Remember, when drawing your features…</a:t>
            </a:r>
          </a:p>
          <a:p>
            <a:pPr algn="ctr"/>
            <a:r>
              <a:rPr lang="en-US" dirty="0" smtClean="0"/>
              <a:t>your </a:t>
            </a:r>
            <a:r>
              <a:rPr lang="en-US" dirty="0"/>
              <a:t>eyes </a:t>
            </a:r>
            <a:r>
              <a:rPr lang="en-US" dirty="0" smtClean="0"/>
              <a:t>are in </a:t>
            </a:r>
            <a:r>
              <a:rPr lang="en-US" dirty="0"/>
              <a:t>the middle of your face</a:t>
            </a:r>
            <a:r>
              <a:rPr lang="en-US" dirty="0" smtClean="0"/>
              <a:t>!</a:t>
            </a:r>
          </a:p>
          <a:p>
            <a:pPr algn="ctr"/>
            <a:r>
              <a:rPr lang="en-US" dirty="0" smtClean="0"/>
              <a:t>Add a dot in the center of your head shape.</a:t>
            </a:r>
          </a:p>
          <a:p>
            <a:pPr algn="ctr"/>
            <a:r>
              <a:rPr lang="en-US" dirty="0" smtClean="0"/>
              <a:t>Draw two eyes on that same plane.</a:t>
            </a:r>
          </a:p>
          <a:p>
            <a:pPr algn="ctr"/>
            <a:r>
              <a:rPr lang="en-US" dirty="0" smtClean="0"/>
              <a:t>Add a nose and a mouth.</a:t>
            </a:r>
          </a:p>
          <a:p>
            <a:pPr algn="ctr"/>
            <a:r>
              <a:rPr lang="en-US" dirty="0" smtClean="0"/>
              <a:t>Draw a neck (two small vertical lines from the head down)</a:t>
            </a:r>
          </a:p>
          <a:p>
            <a:pPr algn="ctr"/>
            <a:r>
              <a:rPr lang="en-US" dirty="0" smtClean="0"/>
              <a:t>Do you want to add a headband? Mask? </a:t>
            </a:r>
          </a:p>
          <a:p>
            <a:pPr algn="ctr"/>
            <a:r>
              <a:rPr lang="en-US" dirty="0" smtClean="0"/>
              <a:t>Add your superhero hair. Pigtails, pony tails, spikey hair…be creative!</a:t>
            </a:r>
            <a:endParaRPr lang="en-US" dirty="0"/>
          </a:p>
        </p:txBody>
      </p:sp>
    </p:spTree>
    <p:extLst>
      <p:ext uri="{BB962C8B-B14F-4D97-AF65-F5344CB8AC3E}">
        <p14:creationId xmlns:p14="http://schemas.microsoft.com/office/powerpoint/2010/main" val="1827203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71500"/>
            <a:ext cx="44196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69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4" y="2190750"/>
            <a:ext cx="2905125" cy="389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47625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89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 b="44028"/>
          <a:stretch/>
        </p:blipFill>
        <p:spPr>
          <a:xfrm>
            <a:off x="1981200" y="4495800"/>
            <a:ext cx="2260600" cy="2011680"/>
          </a:xfrm>
          <a:prstGeom prst="rect">
            <a:avLst/>
          </a:prstGeom>
        </p:spPr>
      </p:pic>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21" y="856565"/>
            <a:ext cx="8610757" cy="284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33400"/>
            <a:ext cx="7239000" cy="646331"/>
          </a:xfrm>
          <a:prstGeom prst="rect">
            <a:avLst/>
          </a:prstGeom>
          <a:noFill/>
        </p:spPr>
        <p:txBody>
          <a:bodyPr wrap="square" rtlCol="0">
            <a:spAutoFit/>
          </a:bodyPr>
          <a:lstStyle/>
          <a:p>
            <a:pPr algn="ctr"/>
            <a:r>
              <a:rPr lang="en-US" dirty="0" smtClean="0"/>
              <a:t>Next draw your body shape.  Choose your super hero pose.  </a:t>
            </a:r>
          </a:p>
          <a:p>
            <a:pPr algn="ctr"/>
            <a:endParaRPr lang="en-US" dirty="0"/>
          </a:p>
        </p:txBody>
      </p:sp>
      <p:pic>
        <p:nvPicPr>
          <p:cNvPr id="4" name="Picture 3"/>
          <p:cNvPicPr>
            <a:picLocks noChangeAspect="1"/>
          </p:cNvPicPr>
          <p:nvPr/>
        </p:nvPicPr>
        <p:blipFill rotWithShape="1">
          <a:blip r:embed="rId4"/>
          <a:srcRect t="1" b="50046"/>
          <a:stretch/>
        </p:blipFill>
        <p:spPr>
          <a:xfrm>
            <a:off x="0" y="3700175"/>
            <a:ext cx="2413937" cy="1673147"/>
          </a:xfrm>
          <a:prstGeom prst="rect">
            <a:avLst/>
          </a:prstGeom>
        </p:spPr>
      </p:pic>
      <p:pic>
        <p:nvPicPr>
          <p:cNvPr id="5" name="Picture 4"/>
          <p:cNvPicPr>
            <a:picLocks noChangeAspect="1"/>
          </p:cNvPicPr>
          <p:nvPr/>
        </p:nvPicPr>
        <p:blipFill rotWithShape="1">
          <a:blip r:embed="rId5"/>
          <a:srcRect t="-1" b="34361"/>
          <a:stretch/>
        </p:blipFill>
        <p:spPr>
          <a:xfrm>
            <a:off x="4038600" y="3901440"/>
            <a:ext cx="1923803" cy="2011680"/>
          </a:xfrm>
          <a:prstGeom prst="rect">
            <a:avLst/>
          </a:prstGeom>
        </p:spPr>
      </p:pic>
      <p:pic>
        <p:nvPicPr>
          <p:cNvPr id="6" name="Picture 5"/>
          <p:cNvPicPr>
            <a:picLocks noChangeAspect="1"/>
          </p:cNvPicPr>
          <p:nvPr/>
        </p:nvPicPr>
        <p:blipFill rotWithShape="1">
          <a:blip r:embed="rId6"/>
          <a:srcRect t="-1" b="28000"/>
          <a:stretch/>
        </p:blipFill>
        <p:spPr>
          <a:xfrm>
            <a:off x="6248400" y="3810000"/>
            <a:ext cx="2268959" cy="2194560"/>
          </a:xfrm>
          <a:prstGeom prst="rect">
            <a:avLst/>
          </a:prstGeom>
        </p:spPr>
      </p:pic>
    </p:spTree>
    <p:extLst>
      <p:ext uri="{BB962C8B-B14F-4D97-AF65-F5344CB8AC3E}">
        <p14:creationId xmlns:p14="http://schemas.microsoft.com/office/powerpoint/2010/main" val="532929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685800"/>
            <a:ext cx="7772400" cy="646331"/>
          </a:xfrm>
          <a:prstGeom prst="rect">
            <a:avLst/>
          </a:prstGeom>
          <a:noFill/>
        </p:spPr>
        <p:txBody>
          <a:bodyPr wrap="square" rtlCol="0">
            <a:spAutoFit/>
          </a:bodyPr>
          <a:lstStyle/>
          <a:p>
            <a:pPr algn="ctr"/>
            <a:r>
              <a:rPr lang="en-US" dirty="0" smtClean="0"/>
              <a:t>Add zigzag lines behind your superhero to add an accent and make your hero stand out. Outline everything with a black sharpie. </a:t>
            </a:r>
            <a:endParaRPr lang="en-US" dirty="0"/>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371600"/>
            <a:ext cx="4876800" cy="380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823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p:cNvSpPr txBox="1"/>
          <p:nvPr/>
        </p:nvSpPr>
        <p:spPr>
          <a:xfrm>
            <a:off x="1295400" y="457200"/>
            <a:ext cx="6789679" cy="584775"/>
          </a:xfrm>
          <a:prstGeom prst="rect">
            <a:avLst/>
          </a:prstGeom>
          <a:noFill/>
        </p:spPr>
        <p:txBody>
          <a:bodyPr wrap="none" rtlCol="0">
            <a:spAutoFit/>
          </a:bodyPr>
          <a:lstStyle/>
          <a:p>
            <a:r>
              <a:rPr lang="en-US" sz="3200" b="1" dirty="0" smtClean="0">
                <a:solidFill>
                  <a:schemeClr val="bg1"/>
                </a:solidFill>
              </a:rPr>
              <a:t>Paint it in with primary colors and dots</a:t>
            </a:r>
            <a:endParaRPr lang="en-US" sz="3200" b="1" dirty="0">
              <a:solidFill>
                <a:schemeClr val="bg1"/>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00" y="1423086"/>
            <a:ext cx="2393987" cy="179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1453036"/>
            <a:ext cx="2270964" cy="176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467053"/>
            <a:ext cx="3464830" cy="322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388062"/>
            <a:ext cx="2049574" cy="189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5439" y="3221218"/>
            <a:ext cx="4114800" cy="3139321"/>
          </a:xfrm>
          <a:prstGeom prst="rect">
            <a:avLst/>
          </a:prstGeom>
          <a:noFill/>
        </p:spPr>
        <p:txBody>
          <a:bodyPr wrap="square" rtlCol="0">
            <a:spAutoFit/>
          </a:bodyPr>
          <a:lstStyle/>
          <a:p>
            <a:r>
              <a:rPr lang="en-US" dirty="0" smtClean="0"/>
              <a:t>Add your Ben Day Dots where ever you choose using colored sharpies, or the end of your paint brush dipped in paint. It is easier to use sharpies in small spaces.</a:t>
            </a:r>
          </a:p>
          <a:p>
            <a:endParaRPr lang="en-US" dirty="0" smtClean="0"/>
          </a:p>
          <a:p>
            <a:r>
              <a:rPr lang="en-US" dirty="0" smtClean="0"/>
              <a:t>Paint the rest of your portrait using the paints provided. </a:t>
            </a:r>
          </a:p>
          <a:p>
            <a:endParaRPr lang="en-US" dirty="0" smtClean="0"/>
          </a:p>
          <a:p>
            <a:r>
              <a:rPr lang="en-US" dirty="0" smtClean="0"/>
              <a:t>Some </a:t>
            </a:r>
            <a:r>
              <a:rPr lang="en-US" dirty="0"/>
              <a:t>parts will be dotted, others </a:t>
            </a:r>
            <a:r>
              <a:rPr lang="en-US" dirty="0" smtClean="0"/>
              <a:t>solid. You choose!</a:t>
            </a:r>
            <a:endParaRPr lang="en-US" dirty="0"/>
          </a:p>
          <a:p>
            <a:endParaRPr lang="en-US" dirty="0" smtClean="0"/>
          </a:p>
        </p:txBody>
      </p:sp>
    </p:spTree>
    <p:extLst>
      <p:ext uri="{BB962C8B-B14F-4D97-AF65-F5344CB8AC3E}">
        <p14:creationId xmlns:p14="http://schemas.microsoft.com/office/powerpoint/2010/main" val="4077434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7391400" cy="6186309"/>
          </a:xfrm>
          <a:prstGeom prst="rect">
            <a:avLst/>
          </a:prstGeom>
          <a:noFill/>
        </p:spPr>
        <p:txBody>
          <a:bodyPr wrap="square" rtlCol="0">
            <a:spAutoFit/>
          </a:bodyPr>
          <a:lstStyle/>
          <a:p>
            <a:pPr algn="ctr"/>
            <a:r>
              <a:rPr lang="en-US" dirty="0" smtClean="0"/>
              <a:t>Use the white 5x6 paper to add your superhero name and superpower.  </a:t>
            </a:r>
          </a:p>
          <a:p>
            <a:pPr algn="ctr"/>
            <a:r>
              <a:rPr lang="en-US" dirty="0" smtClean="0"/>
              <a:t>What are you good at?  What do you love to do?</a:t>
            </a:r>
          </a:p>
          <a:p>
            <a:pPr algn="ctr"/>
            <a:endParaRPr lang="en-US" dirty="0" smtClean="0"/>
          </a:p>
          <a:p>
            <a:pPr algn="ctr"/>
            <a:r>
              <a:rPr lang="en-US" dirty="0" smtClean="0"/>
              <a:t>Use a pencil first, and your very best all capitals handwriting.  Go over it with a colored sharpie.</a:t>
            </a:r>
          </a:p>
          <a:p>
            <a:pPr algn="ctr"/>
            <a:endParaRPr lang="en-US" dirty="0" smtClean="0"/>
          </a:p>
          <a:p>
            <a:pPr algn="ctr"/>
            <a:r>
              <a:rPr lang="en-US" dirty="0" smtClean="0"/>
              <a:t>Some examples are…</a:t>
            </a:r>
          </a:p>
          <a:p>
            <a:pPr algn="ctr"/>
            <a:r>
              <a:rPr lang="en-US" dirty="0" smtClean="0"/>
              <a:t>I am Super Kailey and my superpower is Baking!</a:t>
            </a:r>
          </a:p>
          <a:p>
            <a:pPr algn="ctr"/>
            <a:endParaRPr lang="en-US" dirty="0"/>
          </a:p>
          <a:p>
            <a:pPr algn="ctr"/>
            <a:r>
              <a:rPr lang="en-US" dirty="0" smtClean="0"/>
              <a:t>This is Super Joe and his superpower is reading!</a:t>
            </a:r>
          </a:p>
          <a:p>
            <a:pPr algn="ctr"/>
            <a:endParaRPr lang="en-US" dirty="0"/>
          </a:p>
          <a:p>
            <a:pPr algn="ctr"/>
            <a:r>
              <a:rPr lang="en-US" dirty="0" smtClean="0"/>
              <a:t>I have the power to Draw!</a:t>
            </a:r>
          </a:p>
          <a:p>
            <a:pPr algn="ctr"/>
            <a:endParaRPr lang="en-US" dirty="0"/>
          </a:p>
          <a:p>
            <a:pPr algn="ctr"/>
            <a:r>
              <a:rPr lang="en-US" dirty="0" smtClean="0"/>
              <a:t>I have the power to Clean my room!</a:t>
            </a:r>
          </a:p>
          <a:p>
            <a:pPr algn="ctr"/>
            <a:endParaRPr lang="en-US" dirty="0"/>
          </a:p>
          <a:p>
            <a:pPr algn="ctr"/>
            <a:r>
              <a:rPr lang="en-US" dirty="0" smtClean="0"/>
              <a:t>I have Computer Power!</a:t>
            </a:r>
          </a:p>
          <a:p>
            <a:pPr algn="ctr"/>
            <a:endParaRPr lang="en-US" dirty="0"/>
          </a:p>
          <a:p>
            <a:pPr algn="ctr"/>
            <a:r>
              <a:rPr lang="en-US" dirty="0" smtClean="0"/>
              <a:t>Cut out your superhero on the outside of the black sharpie lines.  Choose 1 large colored paper, and 2 additional contrasting papers.  Cut one paper using zigzag cut around the entire sheet.</a:t>
            </a:r>
          </a:p>
          <a:p>
            <a:pPr algn="ctr"/>
            <a:r>
              <a:rPr lang="en-US" dirty="0" smtClean="0"/>
              <a:t>Layer the pieces as you like and glue them down.</a:t>
            </a:r>
            <a:endParaRPr lang="en-US" dirty="0"/>
          </a:p>
          <a:p>
            <a:endParaRPr lang="en-US"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932" r="75932"/>
          <a:stretch/>
        </p:blipFill>
        <p:spPr bwMode="auto">
          <a:xfrm>
            <a:off x="-6400800" y="1828800"/>
            <a:ext cx="8610757" cy="284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203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6601" y="1198954"/>
            <a:ext cx="6553200" cy="1143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AutoShape 2" descr="data:image/jpeg;base64,/9j/4AAQSkZJRgABAQAAAQABAAD/2wCEAAkGBxQTEhUUExQVFhUXGBoXGRcYGRocHBoYHBsaHBwYGhgaHCggGhwlHBoaITEhJSorLi4uGCAzODMsNygtLisBCgoKDg0OGxAQGywmICY0Lyw0LCw0LCwvLCwvNCwsLDQsLCwsLCwsLCw0LCwsLCwsLCwsNCwsLCwsLCwsLCwsLP/AABEIAOsA1gMBIgACEQEDEQH/xAAbAAACAwEBAQAAAAAAAAAAAAADBAIFBgEAB//EAEEQAAECBAQDBgQEBQQBAwUAAAECEQADITEEEkFRBWFxIoGRobHwBhPB0TJCkuEHFCNS8TNTYnKCFcLSFiRDk7L/xAAaAQACAwEBAAAAAAAAAAAAAAACBAEDBQAG/8QAMREAAgIBAwMCAwcEAwAAAAAAAAECEQMEEiExQVETIgWBsTJCYXGR4fAUI6HxFTPR/9oADAMBAAIRAxEAPwDvFp6kz1gTZlyCM6mdzz0DCKedill0/MmZWZ86gfF4nxVZVPWqgdZo2jsK90LKSznm5pGam0+pvxgtvKGMNMmocGZM/WokDTWI4ibMUP8AUmA7hatXG8LnEEvZ+9vbExNMw6+9Ylzld3yFGMaqjuExE7IPmTJhILfiVYQ1/MLp21/rP3iL0iDbCKnNsY2I4MXMTQTFt/2U76VekdONmN+NY/8AJX3gKkn6x5vKOcmHGCPTMXMKqLmADUqVdtns8MS8VM1mL/Ur7wJKBr4waWnv3JiHJsnbFcUT/m1t/qLf/sr7wliMfOCgn5swBnJzq+9IfPDWS+YPYJeo3JcMe6CHDJANA770tZ+RaJVp9TlOC6ITRiphS3zZlP8Amp6HrHE8RmtSbMH/AJq+8ExCAFKyfhFukQwigFJJGYBTlJFCAXI9YnnyTSaujyeIzif9WZ+tX3g4x01v9WZ+tX3i84XgpZlj+kgly6inmbDSjCGRw2UQAqUgtSoItV6G9oB5o3VibzRi2tv0MpiMfOZhNmDotX3hpPEZ1P6syn/NX3i5n8HkksOyXNv3veFMRwFYfIUq8oB5k+5fjy4n+4meITa/1Zn61feOHiM7/em/rV945Nwa0/iSR73tACiO3fiMJQfgal8Qm6zpv61feIHGzf8AendPmK+8AAiShHbn5BcF4GE4+aP/AMs39a//AJRP/wBRmf7s39avvCUcYmI3PyT6a8DiuITf92b+tX3gR4lO/wB2b/8AsX94CAYHNBrEqT8k+nHwHmcQmmnzpv61/ePQix2jsHufk7ZHwSxiSJqwofmPmY6SGbk3sxDGYlKpizRnIp/2/eIhRYgU8u6DbsWWOkBUhi0HliriOLlVr40guGkkF4mUrIUKDmUwHv3eCSpXlDAlA+9OsSTLoDXWF9xcxNeGKtDWwa9olg+FLmHshmapsK6nTeLbAcNM1QeiHYl27h5dIupU8Il5MuUOQRQvrcO+7mtYujVXLoJ5c7j7Ycv6CGC4CiWFKmKzLS7WFBtdvXnCOIweZs4CQW/DQ6XJL1A1OpizmLKlZrV6RCYd6/SKZZeaQEN13J22V06W9GLBwHeITUZUkkP3Uh8Sq+/MRGejMkh7xCmXRdMz0xQJJbV+7xg4lJdTb0D6d94IcMUx5OELZrB2i3cN2uzNBwJI+UkjUkmnMjxiwIDfcN6wrgsGsSUsWHadWumUM2xPhDxSLwll4lbMrI05NryxMy7NE0BusMMLDSkTCYqcwbBKluKsx0+kUvEeCFTmWW5fuYvUyd30HvxhiWiz0iVPbygo5JQ5R8/mSik5VBiLvECI3ON4amcC+gorUbDx0jKY7BKlllWsFb+9oYjO1ZpYNRHJx3EQmONBFxDK8FYzRAh45MlFxWCiILF4JM4EsNHo8SBaOwaIoSmyQFktRzbqffdEpagbQDFzSpSgCbn/ABEJRykbQTJjB0WTh7C3nDchGm9vfu0Ky6gM2u7wzKq19Kv7v94rcitwLFIofekEwkjOvKCASLnbwvakAQXPn94veDcPASVKFVW3bQctz37RXdC+WShFsIgpSkJcgD8Ibze738Y8uUkj68r/ALwvOCn7W0FVMIv16+7QDbYmoEhLrBsNJzKYCpf935ftHsLIUSHufK8X2FwwRp2jciLsGF5H+AvnzLHx3KzGcPQlJKBUVV03iq+VQU8o15YnoYp8ZhPllx+HTly8/bRdqcG1b4gabUX7X1Kb+WSdH+46R3+SCk5agOkkp6g35w6WJeDiUAOrwkmxt5Ghzhqf6ejZj9GiKsKSDRtqUhjhUsfL5ufp9hDSRcHeNH0lkxxUjMlkcZyopZck77NEkjcQ+cOa6e9oXybxj5YSi+UNqaZAIaOiPTt39W8LRLCkKb6QEU5NJBPpY0nDshW7RT4rBBYKFBx7840SgwPQxTTJtqO8aGtgsagolOmnJtsxWO4eZRIPUHcQqUxs+J4UTEEagP0587RkMRLKS0UY57kb2DN6i56gmga5eujR4xwqow2i1DNAV0j0EXS8eg7IK4yiVKYan1MOScMWqBEpak5jUXPqYdlkaR0pMhyF/wCUSO8+Zg8vCJcULuNfprpBQj6R0IIa2vu3KAsDcyw4Pg/mTMqjS9xVmYAa1ag0MXywUG9NOlN9/QQX4cw4RJJJ/EST0Di94PPlu+YFtCPe3pAzraqMjLmcsjXZcFYtRLkkXd/fukTly3q3Qeg8/GCLk6jeLThuF/Mq2n36R2KDyS2oryZFCNheH4XIHP4iK8uQhlShuLt3x4AmrholKl1c197RswiorajJnJydsigRHFys6FJ3EHaOM0FVqmCnTtGXEshRBDN5w1LlZ/wj7eJi1x2DzB0/iHmNoq0kZWqS9eXvfnGRlwvHLa+nU1IZfUja6llwodg2/E2+g1h1i/KFOEpGQ/8AY+gh5TAElgAHJ0A3jU06/tRM/N/2MEpMLKkVYJ68hTSMdxT42xGIzJ4ZIzpBynEzCEoDf2JJdY56bRVDgGOnn/7zGzFJ1RKUUB9XypAVSAyrF99oPFDI/so365VgoW74awoDGwrpZvf1j5ij4HmS6yMdPQQRQqfqCElI8Y0vClYyU4nTUTkk0UE/LWA5eiXCvytbW8LqWKL3RaLnjm1TRrxSnWKFKnUoZWAo9K8t6RYycW6gH5e+cUk+esTVEijkhI2atQW7oU1U1lgmvxL9NiabTLGUgA9TGO4/hsk5W1x0P7vGnw2LzhwDk0Op3ptCfxFJ7AWrQZbdf2hLE3GQ9gk8eTn8jHZatHUirdY6u8eTDlms+hyaA1Y9HFtHYlAAZCHdyCd4bSPbPFdw6YW1rz/aLCWfbvEy6kyXIVRGXXuaI4ZJq7Us2rx5/XlvHAWcm/0eA7ApcG54YofKl6nInRjUA26wzOl5gRoe6mtekZPGYgAghS6JYDMaAJZ96d8UUziM6xmzKaZ1feDlG2Z2PRSnymfQQlKarUAkVLlrCzmGpPG5UwD5Zz2YJZtKOS3g8Yf4YadO+XOeYjIeyskijbmsazC4ESSyMykhVElVQNW03pSHNLj2xtCWrwbJbZPkuJSlkWSK81U8oyvxn8Wqwiky5ZzTSMxDDKElwDUO5ItsDaj6yRiElmodjQjuj5B/EfCqRjVqU+WYEqSTsAAQOhFufOLpzcVwB8O00M2fbk6da8k1fxExruFSzyKKX5Mdo+hfCnxIrFSs+RLg5VhJYpU2iTQitDmtzpHxEiPpX8IsIoInzCOwopSmlynNmI/UB1B2MBjyybNL4poMGPDvgqf1Po0qaD+Eu1xqOoNR3xVcVwuVTiiSRbfWLFcp230INR3x6fVLKcg3ULhtx3XHhrBZ4rJGu/YwMMtkrQLhI7CgLBR9BFZ8S4YYhpKifkg/1Egt8w6SyR+QfmAuzWcRZYNWVC2e4Z9SRTppC0vClmKi4o6tTqT4xUsko4YpdWW7IvK2+ghJwqUjLLQlCUhkpSGAGw0aCIltHMRjpUon5kxCP+ygPImO4LiEqeSJKxMZnKas+7Qi05D1NRuuDqkg+McyUhkyDqlXVjHFpA3HWAcWuWiFNPoBs3v/ADFfNxScxejE9pi7uoNpSkWM40Lf4MZPH8S+XOXLclAZlEnMDlOo5qJiHG+EM4MbndF6nEHLlQQoABlbvaoo2nhE56PmSFgmoel7VFSNxGZmYlYSlSSB2narENQufIQ9wPiZ+apClJKVWIGosKDW2+sAsL7F08DUdy7clDMuYnkEFVJ7Sn5x56GnjFjY+3wVWLSSaE+cehjESy7irx2LU+AlIR4TM7LEk82i1RLEZ/AYjKA5YNFqjFOHBeJkg8kHYyl9x+8GQpiDU9oUbnZtYTQuohuTNyqSTbOkOeawIr7lUlwXnGcKCFA6VB8bCw6xlsRhjmIG/rGs4zLJINXav+Iz09LOKg620/eCTKdJKojPwrLIxKWIJCCTo1vGN8hIDkgP78C5j53wV0zk9ogEGoo1DU8o30lOZCS10u27gQ/pZdUIfE4+9P8AAhKw+qqgtmB/faCT+ESpyTLmIzJeytK3GgfcRNCGO76c/YhhamUGv7rDlLuZc5O7RmJfwBgkqciYqr5VLGXoyQKfaNDhZXywlCVAJSAAkJSAB3Q0pBMAIgdivodLJPL9uTf5k2U3+qb/ANqftAytSa/NNxfKAAWBH4bXMTu0QnAgKKWcNVQLc+dtIrybUrIjDsVilzzi0yyoBCgT2TUsRUhgCQydNw8aKXhk/hWl73Lg8gCfIxneDqK8cSTSXKYVdj2QQakgl9TpGrmgEVDg/f3WIw+9bidUtkoxXhdD4F8TzivFzyWDTFpADMEpUUpA7gIDwHiUzDz5cyWSCFAEf3JeqTyIjdfGPwOuZOVPwxSc5zLlksc2pSbF9qQh8OfBa0zAvEOnIXCEhRcjUrZm5A/aKJ4pqVnpYa7TPTJN9qo+qoUC3v1jk1IIIhZMzSr9D5UiQmk2fw+8MKV9UeT2NclFiZkpC2CilRIp2lJJrQCrHowjEfEKFnEKCpWU0GUPWm7VNR46R9Rk4ZKVZgkORVWpp6QN+0difSM7VNY6ddTU0ur9OVpXx5PlOHkTvyImirsEqvoKiLHCYfEhYWUTcwa6CARzsGj6I1frBctCOUKevfYan8Rb+6j5xjD21KPZzKJItetn57wqs1paLP4hw4+dMtTKbChyp/aKpIa5p3mvIwSd8j2KnBMOWjsLyQ4fOrvjsSkQ40zIy6gd49YsODHtNFZKXsPf1iw4XiGLZb0dna0MyNOSe00AA6e9487gOK35PQjz9IhMlvTvhqQi9B7pC90IvoXPEUuPxMQRcgG3M1irnSAUHLu+/wCavl9YsMbipalICXOZIehbMKm42r3wXE5UpelqUG9PCJdxdCeOTikUuClk5ncJYAlIO+u9RaNdwnDmW6ApJQVU3du0G8DWM/gZqUKmEF0qYEGj108KHrF/hsRK7IloUaXCSA/5nO9qw1ppJSKdY5S4rgsZCGKlEk9pxyozDlQHxgqRmNRSFApw9nqxHK8OJmUEaiMnIn1DJ1qe+BTku5/aC/Mo/OBTC9OscwIp2clTLQZgXdjSxgYFzTm0SVbx1aKZJpMLqL8KwyRPWpIFZaXL65iSPe8W05dIU4Uiq1ckp8HP/uhnEJicKqCK8kt2TkXSqIExIHbaBp8otDQRA1qawxIVC5sGY+cQRMU9TtS1YA5qx0zBrFd811VtDQcAmArlhrd+3PzjF+KTqcY/MsxRSskzDXvOkTzX5xEA5QNqV984GHUHQzkMCXpe41bujOXUOjG8bD4icNiKah5af3ihnyS7EgctLRd8bwoVNmZ1jOhQzLS6bAUZzRg1SesZ9WGSopKCMtaptTViIdiq4PQaeti57L6Ep6VJF2D0845EsbLNKl/8m3fHosi+C1UzKSUMSDehhlIUB2b8v2iMyUHFKnWvoIsOGk2Lpbr6xZJ9x6TqJYcMnqUHWgg2692nfDSD2u+z9YAxLMSNlV9GgkiY2UX7TF3cBj9WiliUlds2nB5meQAUg5QUktVnpaooB5RX8YlFLA1QXrdw2xqDW0MfDE4OqWr8wJHVIt3gGD8TlOQFjsg03tptHTlaTZjx9mZr5/6KDDpyleYKKWdm0BYjryjRcLYjskCpIDXahfnS/rFVhWmBRJOYFjo9TUN7pCUyctKuwQOZDta45l6xOPK4ysvyY3ltdGbUFKkhTG2j9/pHJSTd+sAweJCiA/QVFBW+sPy0uAbgncb3jWw5vUS4MecdnDIpEE+SHBF2bzgqZVo5OYdXhkp3c8A/l0gOJAalaHxhqUt68oXxBCQSRQX9+7QGRWqOUqYxwUjIpiSMxFdDR4NOQXUXpt0aBcHrLBAHbJVTwfyhnFrA7w37xEGkq8AffE0hmiIvHVkaRHbpB3yXUGyxAS3pesTQDHgC9ngW6ITJKHZbnAVAm1tftE54ZhEpbkUrWPO61+pnaLI8RsElJrAcSlkkhZSACSUtmbYEuB4Q1MBFw1IquOzWQE7kEjkK+rQok4zX8/Etx+6SRiVYKWiYVqzZlEkqJcZn1NzWsDxUwJUGq1Dv/i8HxVScxcE2Nmdn73hRcvtaeGn0h27ds3488s8Z7sSPD949Hlyj/aB6RyCVEcFfIkB3Z7By2kH+WKkG+lKQYprrY7c6+kcVLdyC1DoL86RNl7lYFKzWw79K6QXCIyqKi7lQ9RHkoADF9BDslNE9bHoYhsiUuB/DqUhaVpuKjq5vGoxM5C05gAyqi/eL7vSM3MS1esW/wpNTmVKWxSoZkv8A3G4GzgeURjuXtvqZWpXt9Tx/P8f+lTKwhSFFw5NPr4P5R2QgATCas9rByATG9/8ATpZDFAgKuEyFdkyxQUDm3jaGnocndrn+eBT/AJKL6pmY4GQ6lubhtk02ekX+GTZh2Wo9YclcKkp/DLSIJKwaEkslieZhrBgyY3zVCufVQyO1YBSmHOBS00qIe/lRqNdzHhJDQ6nQtvj2FkJ5V9/5gSOHuFB/xEkm9wXfxh5MgDf30jMfHmJxkmXL/kszqUUqypCjplNQWq+kB0Dxp5JbY9/JVfB3xZNmY1WDUmWJcsTGIBzHKRlrmIJa7c42+IlAkl/+N/EN4RnvhX4YlSlCZ8vJO+WCsup86gCoVUzPo1xGq+SIHa27QeaUIz9oiJTigpHBLYw98kaPHflDYwaKvVEFGCpJuQG3ghlp2LtaJplgABu794Gc0lYW5CU9Tknu8I7IVlq1PSLIYVP9vrEhKSzMIyn8NzPI8jkr6k+vGqoRNgHAHmNQ8ZPj00qJUHIZga6anveNJx/EiWjKkB1VLUoNYzU8tLLuxB9DTwaFM8Nk9vUf0a++ZCRi1TDUb8rWg0sBnBLB/X3SOpCckvLQEedCIFPIUDkLmubqGH3g6N503xwBxOKD0FLa+zHolLTQOdNY9BqkdcVwNMByiAHeK+ceL3p419IEMQCKe+rwByTIzSHYkPcPty8vGHMIoFhz+kVhVmW+gp3MfrFtglD+nzNTtHS6E5FUS1B7AVY2H1gaSUmhbmKV08C0GxWnf/mF0qqX6N9oqXKE48o2fA+NCb2F9mYB+rcjY8vYuMw3j55LmEEEk7ggB02t0rGn4LxYTgM34xSobNspI8XEamn1cn7ZdTF1ejUffHp9C8eOG/v3tHXq3Qx594fcvBm0SMRyxJSo88G2u5yOANEFK99YlnpEFD6Qlnz8Ui2ESaU9p+X2ghEQQqvjElesHhy3EiS5ItEhEMtR1t3QUCLtzBoEVB21aOFL8ukGKa84mlPjWBlBy4ZKdHRCmPxqZScyiK2GpMB4vxRElJBdSiKJH1OgjH8VxipqgVHoNugijU6v0/bHqNabSPI7lwg06cVkqJdRqXsP2+0ITpzBSGd3bxjsuazudIWXOfMffvlGJTbtm1CFFLMfKA7VYffwfxhbIzqq5I9a+MM453DVv3U/zCOOmksQGqPF6ekNR5NKKs9i5+ZAIDF+lGj0cQgsx0b0j0WRdIm1HgfmS01trUmE5uFp2T31qPGsNi531jzVpFN0cm0ATJKQfdtosJCWUFdG8NoUUXIb7vBcKo0JYPYM1OfOIdtEStrkvgt6++6BzWBLDZn9YL2SBXR4GJ9xWvu28VJiKIKntQtXwesdl4tOX/kDS79XendFeiXfUD3pE0pMWUg9iNlwn4lSpkzSx0Vp/wCWx52jRJMfKwpuTfWH8Bx2bKolXZ2IceBt3Q7i1bXEv1M3UfDVLnHx+B9JaILDCKjhfHkzyE5VJNxRwb7WsbxauX18/OHHOOWPtMiWKeOVSOIieXWIlKn9/eCpfaF/6d1RO5ArKvo/0goip4rlzpXMIShFXJYEiu7aHwgX/wBRYfMR/MIo9BVqgVZ6uRF2OKgqRZ6Upq4pv5F8oUeJ5Yz5+LMNZCvmKYmlGAIBJKucK4j4iWodgBHP8Rbk4p4QU9RixfafyOWkzS6qvz4/c0mKxKJYeYoDrr0FzGa4v8VH8MkMP7zfuGnUxT4slTkkqLOSS56VtFZOs4NYRy66c+I8I0dPoMa5ly/8DMzFuauTdzvv1gSsWWsIUSSA7Dem+pMeIcM/WEmkaaxpEp2JzUa49vEZc57wE35R7OG9+PrBUHtQGbJSKg30rW/KF1SgQX9+6xKYrLq+vOp+sDmTNINF6TAzPOOx7uj0WI4ZB2HPWO/MtQVgcxZBY23cwR6xS0ESQa9+sSLu3O/fHkKbWOylnMGiCCxkzASHOgYdB94H/M5hEE2v18oihV/XuLwKRRtOKmuC/XR+kEkMTTStftAlsXDxBKyKNYUv0eDOrjgfnynrSgcnn3CATUsWNWPv1iInFVOe/nWDJmIHaJLl76Hf6RHQCmi3+FZrYgJTc5j35VU7iI2wmVGhcEiliDbvHrGI+F5TzswLMhR3uGry7T90bKcAR2Q5Waijn8pJBIoAQ+vWx1NCqxv8zD+IJPN8iSJ2Y0V2VB9lBz4ilN4YSnKE3IDDU6NaFJklIQsf8Ki1O0SSb1rX2XJVnozU8NfOHkISrsZj+I07LKkbfOGYMFMMqnLbsfZaM7jeEpmy2wkhQFVfMUWzgJLVN6tTc3DRb/xJl5hJDgdpQcndJDsab6P4Rl+FcUnSVpTKOZK3DkEgFVSkISpnZPPzimb9zs3tFCX9NGUHyr69PmIcAmETFhyR8slgXAfLVhTWNDIOrtUh4qcGAJk0gAZk9nIXSf6ksluQtfcVZw9hS9Lk1jI1S94/me52OKUzlwrkCW629d4qpjk9kpoa/SmkWsifkfVOoNHpFcJwADADMp26wvErx2uwFCMySXJVUtvvEFKpD8rCIyOpQD1bX05wjPSBYhvODLYyTYPNWIqmGjREn0jiqQVFqQqkdrenn7ESXfXSPJuP82/zAp4rBFnVkc9dWj0SlIr3R6CsCTSYzNQ5DUr5aiIrIGrexSBldwRuT0jyqkPW7NzpAUHTCfNBetRB8OHIFtD7EKciDUD13YBxDGFnE6N60MdRD5RZKls7BrjzuPXviOQp/wAaez5QJKxs/j9DBgSzHS+h8YrKaZycBlo7uR3Up6wIzdvHw2PtoJOxQKWAF2Jc6P3awoZjxKREV5JZikuDE5IKtWFyT7rEKEUvB5CaskFRayanwgqJl0L74bSpC1lVCUAa0dX7aRrcMQUoUwzZlF/FJ8qV25CMx8G4XMuZmFAhmL1c690a+R2U1p2iO4qLX6+Mamii9ls89r5L1Gu/H0EeJ4tcmXn7IucwLvcsQQKmp7jex+bYj4vxQLImFKUklJygln1UU9rvj6Px1ajKmNLlzAktlVXs2saPfXbWPmuKkLnZ3aWiUVWlpTcsAEp7RoBuANDD+JwUvcrF1BvHa63/AD6l58JzVY6bMM/+oUJSpJNCkqJsUgMKP3Rqp/w/JQxTLIIUVkhS2zqBBID3L3+rEZj+GeGUmZPSTVUuWQb9kuUqY6V1rXSNsmYozMjMlqqJLPoxI7SratQxGZR3Ojo5cq43cIxvFuHy5GHBlywACCDehU7uS7KawpQd1ZgypLTDTSnT8PRo1fxuQMIGoBMQkUuwV7eMfOQtAQSzK7QDEU3L08IxNVH3m5pJvJit92+o0pT9okHYDT7mvlCigk1L7sG9+zEUzR+Yg331gM+clIIRVT/iUCO7K58aQsojUY06LEZCAVhQTYWPlSnSE8cnUHMLOHuDtARM5M8eDVu1WiUqCjCnZGVf/Me4lNcBgxCTWl4HnA1bvgGJVmarU9X84Oi1RuVg5KaBjpt1iBDly79BBhToGAeAzlViSy+Q2EFe77R6DcNS6z0PqI9BJWK5JpSBKWHNtoGmePyg++senZVDspCW8zC4caxG1DN8DAnv+Xz79RBlTHqlJDXJUPIAD6tSEJrs/vaBpxYsUkHfQxZHGmrKZzadFnmU7eh126wVBWo5UjMTVgMxZr0BgMnH5UtlDkuF1zA/v9IZw+MYdpsuwKg9bUNm/d4FwQG+Xg9OUUgDMhdArsuzq/Kqgq+xi5+HuGyJpSmbNyLzFIRQZ9gly5I1vWKPiqqFiAAKAOSBW5IvGPXiVDKAo9liGcMWBpsx23gsajfKCWGWXH7ZUz7aj4Nw7vnma0dPqEwdPwhKCSlK5oBL0UHbZ8tow3wz/EVaQlOKClJt82/6gBXSoryj6ZwfHInys6FpWHNQXHT6Q9CGGfCiYOq/rMH25OvPYHw3hKJROSYtRII7RBZ22HKDzcL+IqmKCSzpBADajM2Yv1sGtDDNEc+zE6O4PW3SGYwjFVRnPJOT3NiycCkpKCVZSKJslI/tAp2aW67xUY34NlT1FRXMSFAUQwtYmjktSr+kaOayQ+u4eFlTVB1DSpHQA6dRZ4JRS5BeaXZlHgOFJwJzIUpaVpCe3cZX11uwZu+8FVxJYWVPWwDC1KF+YifHZgSmWVijrDuXAzAO3SM/NxIUp0KJQRTmdL1EYmuzZVkajKl+xqabCskFJosZ0wzc3zVqqXaw5ZQQQIVVwpB7VbmmcnXVXT0gHDHygLPartvCHGviyTKQsSSmbMSQlQCgAk0qT+dnbKl60ehZSHr5JVHkZf8AbdRf6C/xJ8rDpclRWahILU1JJqwrzik+ccoWkVNT0P1aM7xbiCp0xRmLzEqch3GnZS1BtSNPLRlATcgNrpTWNCeH0oLdyx7S5HK1YeUtyHVRrkksPHyga5ntoi8eeKKQ3RAoBudecca71iZVEFqiaCITF8vCBBdNRyNIITHPmUI0OnPfrE0EWnAlD5hf+36jWPQv8PLBmKGyT6pj0WwjwZmq4yCk1N7XgaUUhhKYLJlBwGiofcqKni3Zlk7M3j73irlYpSiAXJHX3ZzGk+JsOn5bZRTKR4xn0SgMrD3mA9Ia09OBn6iTc+PBZylMkEml4ZBiWIlAJtpBEyhlHSKpc8l8H2AzVOgigoRFbh5ciY2dTL2cgXs5DN3xYplhlfcxSjDp29YiqG8XKY3iQlCFBKgoOXQVJqSAEqYK/K9GpQaPAOG41UkKmSZk1EwZWKCyTWoXWvK48YAZCdo8ZQa0SXqKapmgT8f44jtTUliD+EAm9KBiN+6HVfxNxWUAIligGaqjQMSH1O8ZEoEeSgQaySXcpeh0z+4v0NWr+I+KbIcigWZRFRs5SAKHYQRfx7ipctJKZa86dai5uABXk+3SMjiEBxzAiCUCO9SflgvQaZv7C/Qs+I/EeJnrCphBITlcBqBy7WdifCBnjM80+YR0p6QBUkBKS1TmfnEEoD2ipxTGseKCVUqQhieKTFqOdSi70UcwLbA84VM9QcCgOjXY3Is+sP8AF5SQpVB+I/8A9K+whDKHNNY1saVcHmcrdg0qdt30jeywwYe++MiMOkCWWqWe/wDw+5jeIljbaFdc/sjWg4Un+QolMcMO5BtAlpEIGkmKmPGS8N4aWCaiLSTITlJYOLeCYiyJ5FEzhlkRwJixnSw8RwspJUXAoCfP94mwt3FkuAyP6pUf7CPMRyL7g+FRnPZ/Lz3H2j0M4praZOpyp5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http://www.mrporter.com/mrporter/content/journal/120213/theReport/article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09" y="228600"/>
            <a:ext cx="3457575" cy="3476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en/b/b7/Roy_Lichtenstein_Wha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09" y="3810000"/>
            <a:ext cx="6834474" cy="29043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93047" y="463053"/>
            <a:ext cx="5479192" cy="707886"/>
          </a:xfrm>
          <a:prstGeom prst="rect">
            <a:avLst/>
          </a:prstGeom>
          <a:noFill/>
        </p:spPr>
        <p:txBody>
          <a:bodyPr wrap="none" rtlCol="0">
            <a:spAutoFit/>
          </a:bodyPr>
          <a:lstStyle/>
          <a:p>
            <a:r>
              <a:rPr lang="en-US" sz="4000" b="1" dirty="0" smtClean="0">
                <a:solidFill>
                  <a:srgbClr val="77933C"/>
                </a:solidFill>
              </a:rPr>
              <a:t>Who is </a:t>
            </a:r>
            <a:r>
              <a:rPr lang="en-US" sz="4000" b="1" smtClean="0">
                <a:solidFill>
                  <a:srgbClr val="77933C"/>
                </a:solidFill>
              </a:rPr>
              <a:t>Roy Lichtenstein?</a:t>
            </a:r>
            <a:endParaRPr lang="en-US" sz="4000" b="1" dirty="0">
              <a:solidFill>
                <a:srgbClr val="77933C"/>
              </a:solidFill>
            </a:endParaRPr>
          </a:p>
        </p:txBody>
      </p:sp>
      <p:sp>
        <p:nvSpPr>
          <p:cNvPr id="9" name="TextBox 8"/>
          <p:cNvSpPr txBox="1"/>
          <p:nvPr/>
        </p:nvSpPr>
        <p:spPr>
          <a:xfrm>
            <a:off x="4114800" y="1206660"/>
            <a:ext cx="4454533" cy="2585323"/>
          </a:xfrm>
          <a:prstGeom prst="rect">
            <a:avLst/>
          </a:prstGeom>
          <a:noFill/>
        </p:spPr>
        <p:txBody>
          <a:bodyPr wrap="square" rtlCol="0">
            <a:spAutoFit/>
          </a:bodyPr>
          <a:lstStyle/>
          <a:p>
            <a:r>
              <a:rPr lang="en-US" b="1" dirty="0"/>
              <a:t>Roy Lichtenstein was born in New York in 1923.  He loved to draw, but art classes were not </a:t>
            </a:r>
            <a:r>
              <a:rPr lang="en-US" b="1" dirty="0" smtClean="0"/>
              <a:t>offered </a:t>
            </a:r>
            <a:r>
              <a:rPr lang="en-US" b="1" dirty="0"/>
              <a:t>at his school.  He kept </a:t>
            </a:r>
            <a:r>
              <a:rPr lang="en-US" b="1" dirty="0" smtClean="0"/>
              <a:t>practicing </a:t>
            </a:r>
            <a:r>
              <a:rPr lang="en-US" b="1" dirty="0"/>
              <a:t>art in his free time.  It was not until he went to college that he took his first art class. He kept creating art for it was what he loved doing best.  Through his art work and love of what he did, his work began to become more and more popular.</a:t>
            </a:r>
            <a:endParaRPr lang="en-US" dirty="0"/>
          </a:p>
        </p:txBody>
      </p:sp>
    </p:spTree>
    <p:extLst>
      <p:ext uri="{BB962C8B-B14F-4D97-AF65-F5344CB8AC3E}">
        <p14:creationId xmlns:p14="http://schemas.microsoft.com/office/powerpoint/2010/main" val="951576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p:cNvSpPr txBox="1"/>
          <p:nvPr/>
        </p:nvSpPr>
        <p:spPr>
          <a:xfrm>
            <a:off x="655219" y="493067"/>
            <a:ext cx="7738785" cy="461665"/>
          </a:xfrm>
          <a:prstGeom prst="rect">
            <a:avLst/>
          </a:prstGeom>
          <a:noFill/>
        </p:spPr>
        <p:txBody>
          <a:bodyPr wrap="none" rtlCol="0">
            <a:spAutoFit/>
          </a:bodyPr>
          <a:lstStyle/>
          <a:p>
            <a:r>
              <a:rPr lang="en-US" sz="2400" b="1" dirty="0">
                <a:solidFill>
                  <a:schemeClr val="bg1"/>
                </a:solidFill>
              </a:rPr>
              <a:t>Pop Art </a:t>
            </a:r>
            <a:r>
              <a:rPr lang="en-US" sz="2400" b="1" dirty="0" smtClean="0">
                <a:solidFill>
                  <a:schemeClr val="bg1"/>
                </a:solidFill>
              </a:rPr>
              <a:t>is </a:t>
            </a:r>
            <a:r>
              <a:rPr lang="en-US" sz="2400" b="1" dirty="0">
                <a:solidFill>
                  <a:schemeClr val="bg1"/>
                </a:solidFill>
              </a:rPr>
              <a:t>a British and American artistic style of 1950s-60s. </a:t>
            </a:r>
          </a:p>
        </p:txBody>
      </p:sp>
      <p:pic>
        <p:nvPicPr>
          <p:cNvPr id="2" name="Picture 2" descr="http://www.arthistoryarchive.com/arthistory/popart/images/small_AndyWarhol-Marilyn-Monroe-19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399" y="4175641"/>
            <a:ext cx="1777001" cy="1777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artprep.weebly.com/uploads/2/8/4/9/28493185/6349530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314" y="4187840"/>
            <a:ext cx="1313086" cy="17744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dn.playbuzz.com/cdn/09fcd64b-cfb3-4123-84cc-bcec1f44ad36/a20fcea5-6fd6-4777-8799-cb1e9394b9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219" y="4197481"/>
            <a:ext cx="1377216" cy="17551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popartgraphics.com/wp-content/uploads/2013/10/XH3207-Roy-Lichtenstein-Sweet-Dreams-Baby-Pop-Art-HUGE-GIANT-WALL-Reprint-POSTER-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9031" y="4175641"/>
            <a:ext cx="1324369" cy="17658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eestudiogallery.com/wp-content/uploads/po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3" y="1219200"/>
            <a:ext cx="1874711" cy="18747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90800" y="1295400"/>
            <a:ext cx="5638800" cy="2031325"/>
          </a:xfrm>
          <a:prstGeom prst="rect">
            <a:avLst/>
          </a:prstGeom>
          <a:noFill/>
        </p:spPr>
        <p:txBody>
          <a:bodyPr wrap="square" rtlCol="0">
            <a:spAutoFit/>
          </a:bodyPr>
          <a:lstStyle/>
          <a:p>
            <a:r>
              <a:rPr lang="en-US" sz="1400" dirty="0" smtClean="0"/>
              <a:t>Most artists in 50s focused on emotions </a:t>
            </a:r>
            <a:r>
              <a:rPr lang="en-US" sz="1400" dirty="0"/>
              <a:t>and feelings through </a:t>
            </a:r>
            <a:r>
              <a:rPr lang="en-US" sz="1400" dirty="0" smtClean="0"/>
              <a:t>abstract art</a:t>
            </a:r>
          </a:p>
          <a:p>
            <a:r>
              <a:rPr lang="en-US" sz="1400" dirty="0" smtClean="0"/>
              <a:t> </a:t>
            </a:r>
          </a:p>
          <a:p>
            <a:endParaRPr lang="en-US" sz="1400" dirty="0" smtClean="0"/>
          </a:p>
          <a:p>
            <a:endParaRPr lang="en-US" sz="1400" dirty="0"/>
          </a:p>
          <a:p>
            <a:endParaRPr lang="en-US" sz="1400" dirty="0" smtClean="0"/>
          </a:p>
          <a:p>
            <a:endParaRPr lang="en-US" sz="1400" dirty="0" smtClean="0"/>
          </a:p>
          <a:p>
            <a:endParaRPr lang="en-US" sz="1400" dirty="0"/>
          </a:p>
          <a:p>
            <a:r>
              <a:rPr lang="en-US" sz="1400" dirty="0" smtClean="0"/>
              <a:t>Pop </a:t>
            </a:r>
            <a:r>
              <a:rPr lang="en-US" sz="1400" dirty="0"/>
              <a:t>Artists decided to do the exact opposite. </a:t>
            </a:r>
            <a:endParaRPr lang="en-US" sz="1400" dirty="0" smtClean="0"/>
          </a:p>
          <a:p>
            <a:endParaRPr lang="en-US" sz="1400" dirty="0"/>
          </a:p>
        </p:txBody>
      </p:sp>
      <p:sp>
        <p:nvSpPr>
          <p:cNvPr id="9" name="TextBox 8"/>
          <p:cNvSpPr txBox="1"/>
          <p:nvPr/>
        </p:nvSpPr>
        <p:spPr>
          <a:xfrm>
            <a:off x="533400" y="6102481"/>
            <a:ext cx="1782924" cy="369332"/>
          </a:xfrm>
          <a:prstGeom prst="rect">
            <a:avLst/>
          </a:prstGeom>
          <a:noFill/>
        </p:spPr>
        <p:txBody>
          <a:bodyPr wrap="none" rtlCol="0">
            <a:spAutoFit/>
          </a:bodyPr>
          <a:lstStyle/>
          <a:p>
            <a:r>
              <a:rPr lang="en-US" dirty="0" smtClean="0"/>
              <a:t>Brands and logos</a:t>
            </a:r>
            <a:endParaRPr lang="en-US" dirty="0"/>
          </a:p>
        </p:txBody>
      </p:sp>
      <p:sp>
        <p:nvSpPr>
          <p:cNvPr id="15" name="TextBox 14"/>
          <p:cNvSpPr txBox="1"/>
          <p:nvPr/>
        </p:nvSpPr>
        <p:spPr>
          <a:xfrm>
            <a:off x="2468724" y="6107668"/>
            <a:ext cx="1773242" cy="369332"/>
          </a:xfrm>
          <a:prstGeom prst="rect">
            <a:avLst/>
          </a:prstGeom>
          <a:noFill/>
        </p:spPr>
        <p:txBody>
          <a:bodyPr wrap="none" rtlCol="0">
            <a:spAutoFit/>
          </a:bodyPr>
          <a:lstStyle/>
          <a:p>
            <a:r>
              <a:rPr lang="en-US" dirty="0" smtClean="0"/>
              <a:t>Common objects</a:t>
            </a:r>
            <a:endParaRPr lang="en-US" dirty="0"/>
          </a:p>
        </p:txBody>
      </p:sp>
      <p:sp>
        <p:nvSpPr>
          <p:cNvPr id="10" name="TextBox 9"/>
          <p:cNvSpPr txBox="1"/>
          <p:nvPr/>
        </p:nvSpPr>
        <p:spPr>
          <a:xfrm>
            <a:off x="4506035" y="6102481"/>
            <a:ext cx="1614737" cy="369332"/>
          </a:xfrm>
          <a:prstGeom prst="rect">
            <a:avLst/>
          </a:prstGeom>
          <a:noFill/>
        </p:spPr>
        <p:txBody>
          <a:bodyPr wrap="none" rtlCol="0">
            <a:spAutoFit/>
          </a:bodyPr>
          <a:lstStyle/>
          <a:p>
            <a:r>
              <a:rPr lang="en-US" dirty="0" smtClean="0"/>
              <a:t>Famous people</a:t>
            </a:r>
            <a:endParaRPr lang="en-US" dirty="0"/>
          </a:p>
        </p:txBody>
      </p:sp>
      <p:sp>
        <p:nvSpPr>
          <p:cNvPr id="11" name="TextBox 10"/>
          <p:cNvSpPr txBox="1"/>
          <p:nvPr/>
        </p:nvSpPr>
        <p:spPr>
          <a:xfrm>
            <a:off x="6858000" y="6102481"/>
            <a:ext cx="1375185" cy="369332"/>
          </a:xfrm>
          <a:prstGeom prst="rect">
            <a:avLst/>
          </a:prstGeom>
          <a:noFill/>
        </p:spPr>
        <p:txBody>
          <a:bodyPr wrap="none" rtlCol="0">
            <a:spAutoFit/>
          </a:bodyPr>
          <a:lstStyle/>
          <a:p>
            <a:r>
              <a:rPr lang="en-US" dirty="0" smtClean="0"/>
              <a:t>Comic books</a:t>
            </a:r>
            <a:endParaRPr lang="en-US" dirty="0"/>
          </a:p>
        </p:txBody>
      </p:sp>
      <p:pic>
        <p:nvPicPr>
          <p:cNvPr id="3084" name="Picture 12" descr="http://www.metmuseum.org/toah/images/h2/h2_57.9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683" y="1676400"/>
            <a:ext cx="2019765" cy="10583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upload.wikimedia.org/wikipedia/en/f/f2/Gorky-The-Liv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1676400"/>
            <a:ext cx="1430213" cy="105835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www.art-agenda.com/wp-content/uploads/2010/12/wpid-1266265693image_mail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8898" y="1676400"/>
            <a:ext cx="873902" cy="10583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7296" y="3460198"/>
            <a:ext cx="7980390" cy="707886"/>
          </a:xfrm>
          <a:prstGeom prst="rect">
            <a:avLst/>
          </a:prstGeom>
          <a:noFill/>
        </p:spPr>
        <p:txBody>
          <a:bodyPr wrap="none" rtlCol="0">
            <a:spAutoFit/>
          </a:bodyPr>
          <a:lstStyle/>
          <a:p>
            <a:r>
              <a:rPr lang="en-US" sz="2000" b="1" dirty="0" smtClean="0">
                <a:solidFill>
                  <a:srgbClr val="77933C"/>
                </a:solidFill>
              </a:rPr>
              <a:t>Pop Artists </a:t>
            </a:r>
            <a:r>
              <a:rPr lang="en-US" sz="2000" b="1" dirty="0">
                <a:solidFill>
                  <a:srgbClr val="77933C"/>
                </a:solidFill>
              </a:rPr>
              <a:t>focused on the real world that people interact with every day:</a:t>
            </a:r>
          </a:p>
          <a:p>
            <a:endParaRPr lang="en-US" sz="2000" b="1" dirty="0">
              <a:solidFill>
                <a:srgbClr val="77933C"/>
              </a:solidFill>
            </a:endParaRPr>
          </a:p>
        </p:txBody>
      </p:sp>
    </p:spTree>
    <p:extLst>
      <p:ext uri="{BB962C8B-B14F-4D97-AF65-F5344CB8AC3E}">
        <p14:creationId xmlns:p14="http://schemas.microsoft.com/office/powerpoint/2010/main" val="3411178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p:cNvSpPr txBox="1"/>
          <p:nvPr/>
        </p:nvSpPr>
        <p:spPr>
          <a:xfrm>
            <a:off x="1752600" y="493067"/>
            <a:ext cx="5679888" cy="461665"/>
          </a:xfrm>
          <a:prstGeom prst="rect">
            <a:avLst/>
          </a:prstGeom>
          <a:noFill/>
        </p:spPr>
        <p:txBody>
          <a:bodyPr wrap="none" rtlCol="0">
            <a:spAutoFit/>
          </a:bodyPr>
          <a:lstStyle/>
          <a:p>
            <a:r>
              <a:rPr lang="en-US" sz="2400" b="1" dirty="0" smtClean="0">
                <a:solidFill>
                  <a:schemeClr val="bg1"/>
                </a:solidFill>
              </a:rPr>
              <a:t>Roy was one of the founders of the Pop Art</a:t>
            </a:r>
            <a:endParaRPr lang="en-US" sz="2400" b="1" dirty="0">
              <a:solidFill>
                <a:schemeClr val="bg1"/>
              </a:solidFill>
            </a:endParaRPr>
          </a:p>
        </p:txBody>
      </p:sp>
      <p:pic>
        <p:nvPicPr>
          <p:cNvPr id="2" name="Picture 2" descr="http://s1.thingpic.com/images/WS/smY5mbT7TZKp8Ni1Moj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261393"/>
            <a:ext cx="8096250"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343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p:cNvSpPr txBox="1"/>
          <p:nvPr/>
        </p:nvSpPr>
        <p:spPr>
          <a:xfrm>
            <a:off x="1371600" y="493067"/>
            <a:ext cx="6314614" cy="461665"/>
          </a:xfrm>
          <a:prstGeom prst="rect">
            <a:avLst/>
          </a:prstGeom>
          <a:noFill/>
        </p:spPr>
        <p:txBody>
          <a:bodyPr wrap="none" rtlCol="0">
            <a:spAutoFit/>
          </a:bodyPr>
          <a:lstStyle/>
          <a:p>
            <a:r>
              <a:rPr lang="en-US" sz="2400" b="1" dirty="0" smtClean="0">
                <a:solidFill>
                  <a:schemeClr val="bg1"/>
                </a:solidFill>
              </a:rPr>
              <a:t>Have you noticed his art looks like comic books?</a:t>
            </a:r>
            <a:endParaRPr lang="en-US" sz="2400" b="1" dirty="0">
              <a:solidFill>
                <a:schemeClr val="bg1"/>
              </a:solidFill>
            </a:endParaRPr>
          </a:p>
        </p:txBody>
      </p:sp>
      <p:pic>
        <p:nvPicPr>
          <p:cNvPr id="6146" name="Picture 2" descr="https://upload.wikimedia.org/wikipedia/en/d/df/Roy_Lichtenstein_Drowning_Gi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88917"/>
            <a:ext cx="3740727" cy="37926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s8.wikiart.org/images/roy-lichtenstein/blam-196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522" y="1378841"/>
            <a:ext cx="4429005" cy="380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84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508000" y="1299681"/>
            <a:ext cx="4064000" cy="3441700"/>
          </a:xfrm>
          <a:prstGeom prst="rect">
            <a:avLst/>
          </a:prstGeom>
        </p:spPr>
      </p:pic>
      <p:sp>
        <p:nvSpPr>
          <p:cNvPr id="6" name="TextBox 5"/>
          <p:cNvSpPr txBox="1"/>
          <p:nvPr/>
        </p:nvSpPr>
        <p:spPr>
          <a:xfrm>
            <a:off x="221495" y="4620567"/>
            <a:ext cx="8534400" cy="1754326"/>
          </a:xfrm>
          <a:prstGeom prst="rect">
            <a:avLst/>
          </a:prstGeom>
          <a:noFill/>
        </p:spPr>
        <p:txBody>
          <a:bodyPr wrap="square" rtlCol="0">
            <a:spAutoFit/>
          </a:bodyPr>
          <a:lstStyle/>
          <a:p>
            <a:r>
              <a:rPr lang="en-US" dirty="0">
                <a:latin typeface="Casual" charset="0"/>
                <a:ea typeface="Casual" charset="0"/>
                <a:cs typeface="Casual" charset="0"/>
              </a:rPr>
              <a:t/>
            </a:r>
            <a:br>
              <a:rPr lang="en-US" dirty="0">
                <a:latin typeface="Casual" charset="0"/>
                <a:ea typeface="Casual" charset="0"/>
                <a:cs typeface="Casual" charset="0"/>
              </a:rPr>
            </a:br>
            <a:r>
              <a:rPr lang="en-US" dirty="0">
                <a:latin typeface="Casual" charset="0"/>
                <a:ea typeface="Casual" charset="0"/>
                <a:cs typeface="Casual" charset="0"/>
              </a:rPr>
              <a:t/>
            </a:r>
            <a:br>
              <a:rPr lang="en-US" dirty="0">
                <a:latin typeface="Casual" charset="0"/>
                <a:ea typeface="Casual" charset="0"/>
                <a:cs typeface="Casual" charset="0"/>
              </a:rPr>
            </a:br>
            <a:r>
              <a:rPr lang="en-US" b="1" dirty="0">
                <a:latin typeface="Casual" charset="0"/>
                <a:ea typeface="Casual" charset="0"/>
                <a:cs typeface="Casual" charset="0"/>
              </a:rPr>
              <a:t>Lichtenstein art pieces tend to have thick bold outlines, </a:t>
            </a:r>
            <a:r>
              <a:rPr lang="en-US" b="1" dirty="0" err="1" smtClean="0">
                <a:latin typeface="Casual" charset="0"/>
                <a:ea typeface="Casual" charset="0"/>
                <a:cs typeface="Casual" charset="0"/>
              </a:rPr>
              <a:t>Benday</a:t>
            </a:r>
            <a:r>
              <a:rPr lang="en-US" b="1" dirty="0" smtClean="0">
                <a:latin typeface="Casual" charset="0"/>
                <a:ea typeface="Casual" charset="0"/>
                <a:cs typeface="Casual" charset="0"/>
              </a:rPr>
              <a:t> </a:t>
            </a:r>
            <a:r>
              <a:rPr lang="en-US" b="1" dirty="0">
                <a:latin typeface="Casual" charset="0"/>
                <a:ea typeface="Casual" charset="0"/>
                <a:cs typeface="Casual" charset="0"/>
              </a:rPr>
              <a:t>dots (a dot technique used in printing color in newspapers and comic books) and a strong use of primary color schemes (red, yellow, blue).  </a:t>
            </a:r>
            <a:r>
              <a:rPr lang="en-US" b="1" dirty="0" smtClean="0">
                <a:latin typeface="Casual" charset="0"/>
                <a:ea typeface="Casual" charset="0"/>
                <a:cs typeface="Casual" charset="0"/>
              </a:rPr>
              <a:t>He has </a:t>
            </a:r>
            <a:r>
              <a:rPr lang="en-US" b="1" dirty="0">
                <a:latin typeface="Casual" charset="0"/>
                <a:ea typeface="Casual" charset="0"/>
                <a:cs typeface="Casual" charset="0"/>
              </a:rPr>
              <a:t>also been known to place speech bubbles within his composition.</a:t>
            </a:r>
            <a:endParaRPr lang="en-US" dirty="0">
              <a:latin typeface="Casual" charset="0"/>
              <a:ea typeface="Casual" charset="0"/>
              <a:cs typeface="Casual" charset="0"/>
            </a:endParaRPr>
          </a:p>
        </p:txBody>
      </p:sp>
      <p:sp>
        <p:nvSpPr>
          <p:cNvPr id="7" name="TextBox 6"/>
          <p:cNvSpPr txBox="1"/>
          <p:nvPr/>
        </p:nvSpPr>
        <p:spPr>
          <a:xfrm>
            <a:off x="4876800" y="1295400"/>
            <a:ext cx="3733800" cy="3693319"/>
          </a:xfrm>
          <a:prstGeom prst="rect">
            <a:avLst/>
          </a:prstGeom>
          <a:noFill/>
        </p:spPr>
        <p:txBody>
          <a:bodyPr wrap="square" rtlCol="0">
            <a:spAutoFit/>
          </a:bodyPr>
          <a:lstStyle/>
          <a:p>
            <a:r>
              <a:rPr lang="en-US" b="1" dirty="0">
                <a:latin typeface="Casual" charset="0"/>
                <a:ea typeface="Casual" charset="0"/>
                <a:cs typeface="Casual" charset="0"/>
              </a:rPr>
              <a:t>Roy was inspired by comic books.  He created his first piece of Pop Art in 1961.  It wasn't very well liked.  Many critics thought he was the worst artist to ever live.  Lichtenstein did not become discouraged. </a:t>
            </a:r>
            <a:endParaRPr lang="en-US" b="1" dirty="0" smtClean="0">
              <a:latin typeface="Casual" charset="0"/>
              <a:ea typeface="Casual" charset="0"/>
              <a:cs typeface="Casual" charset="0"/>
            </a:endParaRPr>
          </a:p>
          <a:p>
            <a:r>
              <a:rPr lang="en-US" b="1" dirty="0" smtClean="0">
                <a:latin typeface="Casual" charset="0"/>
                <a:ea typeface="Casual" charset="0"/>
                <a:cs typeface="Casual" charset="0"/>
              </a:rPr>
              <a:t>One </a:t>
            </a:r>
            <a:r>
              <a:rPr lang="en-US" b="1" dirty="0">
                <a:latin typeface="Casual" charset="0"/>
                <a:ea typeface="Casual" charset="0"/>
                <a:cs typeface="Casual" charset="0"/>
              </a:rPr>
              <a:t>of his top paintings, entitled </a:t>
            </a:r>
            <a:r>
              <a:rPr lang="en-US" b="1" i="1" dirty="0">
                <a:latin typeface="Casual" charset="0"/>
                <a:ea typeface="Casual" charset="0"/>
                <a:cs typeface="Casual" charset="0"/>
              </a:rPr>
              <a:t>The Car</a:t>
            </a:r>
            <a:r>
              <a:rPr lang="en-US" b="1" dirty="0">
                <a:latin typeface="Casual" charset="0"/>
                <a:ea typeface="Casual" charset="0"/>
                <a:cs typeface="Casual" charset="0"/>
              </a:rPr>
              <a:t> sold for a record breaking $16.2 million dollars!  Not too bad for someone who was considered the worst artist to ever live.</a:t>
            </a:r>
            <a:endParaRPr lang="en-US" b="1" dirty="0" smtClean="0">
              <a:latin typeface="Casual" charset="0"/>
              <a:ea typeface="Casual" charset="0"/>
              <a:cs typeface="Casual" charset="0"/>
            </a:endParaRPr>
          </a:p>
        </p:txBody>
      </p:sp>
    </p:spTree>
    <p:extLst>
      <p:ext uri="{BB962C8B-B14F-4D97-AF65-F5344CB8AC3E}">
        <p14:creationId xmlns:p14="http://schemas.microsoft.com/office/powerpoint/2010/main" val="670509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124" name="Picture 4" descr="http://imgs.abduzeedo.com/files/articles/deconstructing-roy-lichtenstein/HAIR-RIB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425" y="3132701"/>
            <a:ext cx="4723142" cy="23536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haidon.com/resource/laurie-lambrecht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4571"/>
            <a:ext cx="3621075" cy="36210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graphicnovel.umwblogs.org/files/2013/03/ro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906257"/>
            <a:ext cx="1961008" cy="1700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01180" y="493067"/>
            <a:ext cx="1617751" cy="461665"/>
          </a:xfrm>
          <a:prstGeom prst="rect">
            <a:avLst/>
          </a:prstGeom>
          <a:noFill/>
        </p:spPr>
        <p:txBody>
          <a:bodyPr wrap="none" rtlCol="0">
            <a:spAutoFit/>
          </a:bodyPr>
          <a:lstStyle/>
          <a:p>
            <a:r>
              <a:rPr lang="en-US" sz="2400" b="1" dirty="0" smtClean="0">
                <a:solidFill>
                  <a:schemeClr val="tx2"/>
                </a:solidFill>
                <a:latin typeface="Casual" charset="0"/>
                <a:ea typeface="Casual" charset="0"/>
                <a:cs typeface="Casual" charset="0"/>
              </a:rPr>
              <a:t>Why dots?</a:t>
            </a:r>
            <a:endParaRPr lang="en-US" sz="2400" b="1" dirty="0">
              <a:solidFill>
                <a:schemeClr val="tx2"/>
              </a:solidFill>
              <a:latin typeface="Casual" charset="0"/>
              <a:ea typeface="Casual" charset="0"/>
              <a:cs typeface="Casual" charset="0"/>
            </a:endParaRPr>
          </a:p>
        </p:txBody>
      </p:sp>
    </p:spTree>
    <p:extLst>
      <p:ext uri="{BB962C8B-B14F-4D97-AF65-F5344CB8AC3E}">
        <p14:creationId xmlns:p14="http://schemas.microsoft.com/office/powerpoint/2010/main" val="3992209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p:cNvSpPr txBox="1"/>
          <p:nvPr/>
        </p:nvSpPr>
        <p:spPr>
          <a:xfrm>
            <a:off x="3529339" y="493067"/>
            <a:ext cx="1892698" cy="461665"/>
          </a:xfrm>
          <a:prstGeom prst="rect">
            <a:avLst/>
          </a:prstGeom>
          <a:noFill/>
        </p:spPr>
        <p:txBody>
          <a:bodyPr wrap="none" rtlCol="0">
            <a:spAutoFit/>
          </a:bodyPr>
          <a:lstStyle/>
          <a:p>
            <a:r>
              <a:rPr lang="en-US" sz="2400" b="1" dirty="0" smtClean="0">
                <a:solidFill>
                  <a:schemeClr val="bg1"/>
                </a:solidFill>
              </a:rPr>
              <a:t>Ben Day Dots</a:t>
            </a:r>
            <a:endParaRPr lang="en-US" sz="2400" b="1" dirty="0">
              <a:solidFill>
                <a:schemeClr val="bg1"/>
              </a:solidFill>
            </a:endParaRPr>
          </a:p>
        </p:txBody>
      </p:sp>
      <p:sp>
        <p:nvSpPr>
          <p:cNvPr id="2" name="TextBox 1"/>
          <p:cNvSpPr txBox="1"/>
          <p:nvPr/>
        </p:nvSpPr>
        <p:spPr>
          <a:xfrm>
            <a:off x="304800" y="1371600"/>
            <a:ext cx="3886200" cy="4800600"/>
          </a:xfrm>
          <a:prstGeom prst="rect">
            <a:avLst/>
          </a:prstGeom>
          <a:noFill/>
        </p:spPr>
        <p:txBody>
          <a:bodyPr wrap="square" rtlCol="0">
            <a:spAutoFit/>
          </a:bodyPr>
          <a:lstStyle/>
          <a:p>
            <a:r>
              <a:rPr lang="en-US" dirty="0" smtClean="0"/>
              <a:t>Roy tried to capture the Ben </a:t>
            </a:r>
            <a:r>
              <a:rPr lang="en-US" dirty="0"/>
              <a:t>Day </a:t>
            </a:r>
            <a:r>
              <a:rPr lang="en-US" dirty="0" smtClean="0"/>
              <a:t>Dots.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sz="1600" dirty="0" smtClean="0"/>
              <a:t>They were </a:t>
            </a:r>
            <a:r>
              <a:rPr lang="en-US" sz="1600" dirty="0"/>
              <a:t>originally used for printing colorful pictures in a cheap way. </a:t>
            </a:r>
            <a:endParaRPr lang="en-US" sz="1600" dirty="0" smtClean="0"/>
          </a:p>
          <a:p>
            <a:endParaRPr lang="en-US" sz="1600" dirty="0"/>
          </a:p>
          <a:p>
            <a:r>
              <a:rPr lang="en-US" sz="1600" dirty="0" smtClean="0"/>
              <a:t>How? </a:t>
            </a:r>
          </a:p>
          <a:p>
            <a:endParaRPr lang="en-US" sz="1600" dirty="0"/>
          </a:p>
          <a:p>
            <a:r>
              <a:rPr lang="en-US" sz="1600" dirty="0" smtClean="0"/>
              <a:t>You </a:t>
            </a:r>
            <a:r>
              <a:rPr lang="en-US" sz="1600" dirty="0"/>
              <a:t>could make all of the colors by spacing four different colors of dots close together, far apart, or on top of each other. </a:t>
            </a:r>
          </a:p>
        </p:txBody>
      </p:sp>
      <p:pic>
        <p:nvPicPr>
          <p:cNvPr id="8196" name="Picture 4" descr="http://mollykoe.files.wordpress.com/2012/08/phot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0365" y="1487038"/>
            <a:ext cx="4847435" cy="484743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http://upload.wikimedia.org/wikipedia/commons/e/ef/Halftoningcolor.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upload.wikimedia.org/wikipedia/commons/e/ef/Halftoningcolor.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http://upload.wikimedia.org/wikipedia/commons/e/ef/Halftoningcolor.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65" y="1752600"/>
            <a:ext cx="3211735" cy="223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652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9144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Box 5"/>
          <p:cNvSpPr txBox="1"/>
          <p:nvPr/>
        </p:nvSpPr>
        <p:spPr>
          <a:xfrm>
            <a:off x="2362200" y="457200"/>
            <a:ext cx="4239879" cy="584775"/>
          </a:xfrm>
          <a:prstGeom prst="rect">
            <a:avLst/>
          </a:prstGeom>
          <a:noFill/>
        </p:spPr>
        <p:txBody>
          <a:bodyPr wrap="none" rtlCol="0">
            <a:spAutoFit/>
          </a:bodyPr>
          <a:lstStyle/>
          <a:p>
            <a:r>
              <a:rPr lang="en-US" sz="3200" b="1" dirty="0" smtClean="0">
                <a:solidFill>
                  <a:schemeClr val="bg1"/>
                </a:solidFill>
              </a:rPr>
              <a:t>First: the primary colors</a:t>
            </a:r>
            <a:endParaRPr lang="en-US" sz="3200" b="1" dirty="0">
              <a:solidFill>
                <a:schemeClr val="bg1"/>
              </a:solidFill>
            </a:endParaRPr>
          </a:p>
        </p:txBody>
      </p:sp>
      <p:sp>
        <p:nvSpPr>
          <p:cNvPr id="4" name="TextBox 3"/>
          <p:cNvSpPr txBox="1"/>
          <p:nvPr/>
        </p:nvSpPr>
        <p:spPr>
          <a:xfrm>
            <a:off x="688949" y="1295400"/>
            <a:ext cx="4497578" cy="861774"/>
          </a:xfrm>
          <a:prstGeom prst="rect">
            <a:avLst/>
          </a:prstGeom>
          <a:noFill/>
        </p:spPr>
        <p:txBody>
          <a:bodyPr wrap="none" rtlCol="0">
            <a:spAutoFit/>
          </a:bodyPr>
          <a:lstStyle/>
          <a:p>
            <a:r>
              <a:rPr lang="en-US" dirty="0" smtClean="0"/>
              <a:t>Roy used mostly primary colors in his art. </a:t>
            </a:r>
          </a:p>
          <a:p>
            <a:r>
              <a:rPr lang="en-US" sz="3200" b="1" dirty="0" smtClean="0">
                <a:solidFill>
                  <a:srgbClr val="77933C"/>
                </a:solidFill>
              </a:rPr>
              <a:t>What are primary colors?</a:t>
            </a:r>
            <a:endParaRPr lang="en-US" sz="3200" b="1" dirty="0">
              <a:solidFill>
                <a:srgbClr val="77933C"/>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95429"/>
            <a:ext cx="2254531" cy="208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2514600"/>
            <a:ext cx="4038600" cy="1169551"/>
          </a:xfrm>
          <a:prstGeom prst="rect">
            <a:avLst/>
          </a:prstGeom>
          <a:noFill/>
        </p:spPr>
        <p:txBody>
          <a:bodyPr wrap="square" rtlCol="0">
            <a:spAutoFit/>
          </a:bodyPr>
          <a:lstStyle/>
          <a:p>
            <a:r>
              <a:rPr lang="en-US" sz="1400" dirty="0"/>
              <a:t>Primary colors are </a:t>
            </a:r>
            <a:r>
              <a:rPr lang="en-US" sz="1400" dirty="0" smtClean="0"/>
              <a:t>the </a:t>
            </a:r>
            <a:r>
              <a:rPr lang="en-US" sz="1400" dirty="0"/>
              <a:t>most basic ones. </a:t>
            </a:r>
          </a:p>
          <a:p>
            <a:endParaRPr lang="en-US" sz="1400" dirty="0"/>
          </a:p>
          <a:p>
            <a:r>
              <a:rPr lang="en-US" sz="1400" dirty="0"/>
              <a:t>They cannot be made by combining other colors. </a:t>
            </a:r>
            <a:endParaRPr lang="en-US" sz="1400" dirty="0" smtClean="0"/>
          </a:p>
          <a:p>
            <a:endParaRPr lang="en-US" sz="1400" dirty="0"/>
          </a:p>
          <a:p>
            <a:r>
              <a:rPr lang="en-US" sz="1400" dirty="0" smtClean="0"/>
              <a:t>They </a:t>
            </a:r>
            <a:r>
              <a:rPr lang="en-US" sz="1400" dirty="0"/>
              <a:t>are: yellow, red and blue. </a:t>
            </a:r>
          </a:p>
        </p:txBody>
      </p:sp>
      <p:pic>
        <p:nvPicPr>
          <p:cNvPr id="10244" name="Picture 4" descr="http://uk.france.fr/sites/default/files/sunri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68" y="4138247"/>
            <a:ext cx="4301292" cy="226893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cdn.bleedingcool.net/wp-content/uploads/2013/05/i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221" y="4142351"/>
            <a:ext cx="2460500" cy="226893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phaidon.com/resource/girlwithb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7761" y="4164067"/>
            <a:ext cx="1355239" cy="226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438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18269</TotalTime>
  <Words>574</Words>
  <Application>Microsoft Office PowerPoint</Application>
  <PresentationFormat>On-screen Show (4:3)</PresentationFormat>
  <Paragraphs>89</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Roy Lichtenstein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Synthia Saint James</dc:title>
  <dc:creator>Eva Soukal</dc:creator>
  <cp:lastModifiedBy>Joanne Bottenberg</cp:lastModifiedBy>
  <cp:revision>153</cp:revision>
  <cp:lastPrinted>2013-11-26T03:29:08Z</cp:lastPrinted>
  <dcterms:created xsi:type="dcterms:W3CDTF">2013-11-22T20:03:56Z</dcterms:created>
  <dcterms:modified xsi:type="dcterms:W3CDTF">2019-05-07T19:20:06Z</dcterms:modified>
</cp:coreProperties>
</file>